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48" r:id="rId1"/>
  </p:sldMasterIdLst>
  <p:notesMasterIdLst>
    <p:notesMasterId r:id="rId24"/>
  </p:notesMasterIdLst>
  <p:sldIdLst>
    <p:sldId id="256" r:id="rId2"/>
    <p:sldId id="257" r:id="rId3"/>
    <p:sldId id="258" r:id="rId4"/>
    <p:sldId id="262" r:id="rId5"/>
    <p:sldId id="343" r:id="rId6"/>
    <p:sldId id="359" r:id="rId7"/>
    <p:sldId id="292" r:id="rId8"/>
    <p:sldId id="361" r:id="rId9"/>
    <p:sldId id="355" r:id="rId10"/>
    <p:sldId id="350" r:id="rId11"/>
    <p:sldId id="293" r:id="rId12"/>
    <p:sldId id="356" r:id="rId13"/>
    <p:sldId id="352" r:id="rId14"/>
    <p:sldId id="353" r:id="rId15"/>
    <p:sldId id="354" r:id="rId16"/>
    <p:sldId id="351" r:id="rId17"/>
    <p:sldId id="324" r:id="rId18"/>
    <p:sldId id="360" r:id="rId19"/>
    <p:sldId id="358" r:id="rId20"/>
    <p:sldId id="326" r:id="rId21"/>
    <p:sldId id="296" r:id="rId22"/>
    <p:sldId id="263" r:id="rId23"/>
  </p:sldIdLst>
  <p:sldSz cx="12192000" cy="6858000"/>
  <p:notesSz cx="6761163" cy="99425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30A0"/>
    <a:srgbClr val="B40000"/>
    <a:srgbClr val="0000B8"/>
    <a:srgbClr val="0000FF"/>
    <a:srgbClr val="4C744C"/>
    <a:srgbClr val="2E471D"/>
    <a:srgbClr val="416529"/>
    <a:srgbClr val="009900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Styl pośredni 1 — Ak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Styl jasny 3 — Akcent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5" d="100"/>
          <a:sy n="65" d="100"/>
        </p:scale>
        <p:origin x="652" y="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284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885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B04C49-9D46-4498-AAFE-EDCEE5E332C1}" type="datetimeFigureOut">
              <a:rPr lang="en-GB" smtClean="0"/>
              <a:t>16/11/2021</a:t>
            </a:fld>
            <a:endParaRPr lang="en-GB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398463" y="1243013"/>
            <a:ext cx="5964237" cy="3355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76117" y="4784835"/>
            <a:ext cx="5408930" cy="391486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GB"/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88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DC7350-5894-41D8-9BAE-7B79E4E9B8B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240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parametry instrumentu są dobrze określone? jak należałoby go zmodyfikować?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instrumentem ze strony pośredników? jak duże? jak można je zwiększyć?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ze strony odbiorców?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jaka demarkacja?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C7350-5894-41D8-9BAE-7B79E4E9B8B6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761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parametry instrumentu są dobrze określone? jak należałoby go zmodyfikować?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instrumentem ze strony pośredników? jak duże? jak można je zwiększyć?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ze strony odbiorców?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jaka demarkacja?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C7350-5894-41D8-9BAE-7B79E4E9B8B6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2050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parametry instrumentu są dobrze określone? jak należałoby go zmodyfikować?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instrumentem ze strony pośredników? jak duże? jak można je zwiększyć?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ze strony odbiorców?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jaka demarkacja?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C7350-5894-41D8-9BAE-7B79E4E9B8B6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3649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parametry instrumentu są dobrze określone? jak należałoby go zmodyfikować?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instrumentem ze strony pośredników? jak duże? jak można je zwiększyć?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ze strony odbiorców?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jaka demarkacja?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C7350-5894-41D8-9BAE-7B79E4E9B8B6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1142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parametry instrumentu są dobrze określone? jak należałoby go zmodyfikować?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instrumentem ze strony pośredników? jak duże? jak można je zwiększyć?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ze strony odbiorców?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jaka demarkacja?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C7350-5894-41D8-9BAE-7B79E4E9B8B6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9320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parametry instrumentu są dobrze określone? jak należałoby go zmodyfikować?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instrumentem ze strony pośredników? jak duże? jak można je zwiększyć?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czy będzie zainteresowanie ze strony odbiorców?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dirty="0"/>
              <a:t>jaka demarkacja?</a:t>
            </a:r>
          </a:p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DC7350-5894-41D8-9BAE-7B79E4E9B8B6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3923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mp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mp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E2E7F6CD-A7F9-4B32-9A6C-F64700AAE3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1A5954C2-E9DE-48D3-8CD4-008EFD2D49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E532A1F-5EAB-4AB6-98FB-5F651FE5E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B9536C-80E0-4522-BB01-DED71D9C68B7}" type="datetime1">
              <a:rPr lang="pl-PL" smtClean="0"/>
              <a:t>16.11.2021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00134320-2F67-40DE-A5B2-BD23C2A0F1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E3F95AE-678E-429D-A491-6D9A25B06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28526"/>
            <a:ext cx="500641" cy="365125"/>
          </a:xfrm>
        </p:spPr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D4EB086E-8D68-4E97-82EA-86E13C4092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1818" y="6328008"/>
            <a:ext cx="1530365" cy="297737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0D991E84-CDEC-47E4-8681-C95F528C0BE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838200" y="6328008"/>
            <a:ext cx="1884326" cy="439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9123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4887FF3-E40E-49C5-A324-D9372C7742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930220B0-E6EE-4AD3-AC3C-42DEC2FA46D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161BA14-4990-486E-84E7-8ECD0950F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6AE1B6-8207-4F93-859D-9B332AD40203}" type="datetime1">
              <a:rPr lang="pl-PL" smtClean="0"/>
              <a:t>16.11.2021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FB0A3A5-74E0-4332-A2D7-DCC11BD91F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EAC0E259-F408-4F3B-A0B3-15BAE3FAC9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00572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FCBD5E14-1847-45CD-BF06-2814019B16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D0862A70-1164-4CAA-B4A5-7D1E391877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F9207837-D62F-482B-8ACA-F0B8C7DB80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20DB5-7037-44C8-9ECF-8B3BC48702FB}" type="datetime1">
              <a:rPr lang="pl-PL" smtClean="0"/>
              <a:t>16.11.2021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C477E32-7602-4779-9AE3-16B119CF49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F458AB3-F53C-4583-86FE-5D2067425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842905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26C472E-BF44-42D3-AC3C-4B91001295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C2EC6281-8AFD-4D45-9CFC-0521D6445D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870BC3C-9BA3-4171-812C-441D18F521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F156-A179-4E56-9AB1-6E066B5409CA}" type="datetime1">
              <a:rPr lang="pl-PL" smtClean="0"/>
              <a:t>16.11.2021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4560F47A-DFC8-4BF6-A7D0-2E6B9121C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BF9D5D9-5AD7-4FE9-9E2C-7661079F83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353800" y="6356350"/>
            <a:ext cx="598206" cy="365125"/>
          </a:xfrm>
        </p:spPr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  <p:pic>
        <p:nvPicPr>
          <p:cNvPr id="10" name="Obraz 9">
            <a:extLst>
              <a:ext uri="{FF2B5EF4-FFF2-40B4-BE49-F238E27FC236}">
                <a16:creationId xmlns:a16="http://schemas.microsoft.com/office/drawing/2014/main" id="{8241FC47-5759-4943-B28C-B253409C83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1316" y="6356350"/>
            <a:ext cx="1655475" cy="322077"/>
          </a:xfrm>
          <a:prstGeom prst="rect">
            <a:avLst/>
          </a:prstGeom>
        </p:spPr>
      </p:pic>
      <p:pic>
        <p:nvPicPr>
          <p:cNvPr id="12" name="Obraz 11">
            <a:extLst>
              <a:ext uri="{FF2B5EF4-FFF2-40B4-BE49-F238E27FC236}">
                <a16:creationId xmlns:a16="http://schemas.microsoft.com/office/drawing/2014/main" id="{733C8362-E9C4-4150-B4B8-D5253EA867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011022" y="6344722"/>
            <a:ext cx="1881617" cy="438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57270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B1787CF-B57A-4108-9599-E44862083A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F9CC5800-C067-4287-AC63-A14774A1A6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B502B68A-3AE4-48BC-B339-E06265F02A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41F03A-B841-49E3-BEFB-9F46C09E6614}" type="datetime1">
              <a:rPr lang="pl-PL" smtClean="0"/>
              <a:t>16.11.2021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DAE04123-1EE9-47CC-A652-C50EA037CB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C21BBE5-2FEA-441A-98E9-8D9524AC9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99483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B32904C-B995-476C-936E-94DFBDC49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69A5FCD-5428-4AF5-8F29-B413F25B0F4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A57BE8FE-FEEC-464B-B03B-EC4159300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83103193-8907-4B5B-A198-E60DAC8DB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671C4-B739-422E-84BD-AA952FC6C05E}" type="datetime1">
              <a:rPr lang="pl-PL" smtClean="0"/>
              <a:t>16.11.2021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78D2E7A-A42A-4D49-84D8-8C3135801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ACFBE082-0F9B-4D08-B2F7-158CF5A304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167658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AA17F7A-63A8-4DA2-A438-5B4C34B0BD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22F3DCE-A722-4565-8063-80EB93B0B5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EBCD8A2E-6629-4407-8216-8FF37B3D54B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887338A5-5170-4C4D-8653-7B8F037585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A59913F6-DA9D-4D4D-9097-D4870BA90E3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933C045E-CAB2-4D01-8BA9-7006B72BA2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829C8B-7052-4C3F-B294-B7096D2D813C}" type="datetime1">
              <a:rPr lang="pl-PL" smtClean="0"/>
              <a:t>16.11.2021</a:t>
            </a:fld>
            <a:endParaRPr lang="pl-PL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506F4B61-32F9-479B-B972-0DC8E37EC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B62A728D-9CB3-40BF-8E4D-94C620813A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1262113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8F31DA4-3DD1-4CDE-81EC-F57DDBA0E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544FD60D-75CB-4700-AFD3-F68840F27E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7C9E7-7FDF-42C8-B2E9-D834FEF74F38}" type="datetime1">
              <a:rPr lang="pl-PL" smtClean="0"/>
              <a:t>16.11.2021</a:t>
            </a:fld>
            <a:endParaRPr lang="pl-PL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26A94715-4BC3-4553-A2A6-EFCF76BF1D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E86AB18D-F57C-4FD3-B9C4-52866E9EF1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5734037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56729E65-0804-414B-8111-6196344878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C72D1D-0CF7-4419-9767-60724FD50D38}" type="datetime1">
              <a:rPr lang="pl-PL" smtClean="0"/>
              <a:t>16.11.2021</a:t>
            </a:fld>
            <a:endParaRPr lang="pl-PL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339CDFE6-8253-4E2B-85EB-FE01017C5F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7D202437-9917-44C4-B461-A9B64C9457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48544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15713E5-0EDF-4664-A6E8-320E4A782D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30B0E5A9-A2A5-420A-AF38-EF6DD8C5B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1D31760-A41F-48F8-BD4C-68FACE0869F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5AC69E9E-78AF-4361-A360-5B986F01FB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79D2B3-EBC3-4C45-B92C-82A7F2D01774}" type="datetime1">
              <a:rPr lang="pl-PL" smtClean="0"/>
              <a:t>16.11.2021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4FBDEF1C-E3B3-4D16-B1BA-51C6BA980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52D82C5B-66C5-4B39-A674-A35DD1767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391338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0C17BDA8-ED39-42CA-A63C-06FAF1FAE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B1D6575E-5D35-4355-8505-E2DA3D45ED1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383A93B-0C37-492C-A30A-BAD7485782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C8E79993-C600-4094-999D-DB961C4E33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73D82-C5F9-456B-A875-B7C16FF345C1}" type="datetime1">
              <a:rPr lang="pl-PL" smtClean="0"/>
              <a:t>16.11.2021</a:t>
            </a:fld>
            <a:endParaRPr lang="pl-PL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9FFA039A-F53E-4808-8EB4-38048CCA95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l-PL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13C61255-C39C-4B0C-962E-3BB5ADB857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26327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9825502-53A7-47E3-9A4C-44B4CFB71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E7CC27D7-AEF5-4130-8516-C691C38ACE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B890714-4987-4960-982A-D8AF3516DA6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2E034-03E7-41A2-A5E0-F033D24CB766}" type="datetime1">
              <a:rPr lang="pl-PL" smtClean="0"/>
              <a:t>16.11.2021</a:t>
            </a:fld>
            <a:endParaRPr lang="pl-PL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BDE2737-F8C7-42B0-AF83-7B98A578656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l-PL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73B31BFE-7A1C-417B-9978-B524EB2F42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92D38-02B6-46AA-A7F7-47DE94434F63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500691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svg"/><Relationship Id="rId7" Type="http://schemas.openxmlformats.org/officeDocument/2006/relationships/image" Target="../media/image15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19.svg"/><Relationship Id="rId5" Type="http://schemas.openxmlformats.org/officeDocument/2006/relationships/image" Target="../media/image13.sv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sv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tytuł 2" descr="2021">
            <a:extLst>
              <a:ext uri="{FF2B5EF4-FFF2-40B4-BE49-F238E27FC236}">
                <a16:creationId xmlns:a16="http://schemas.microsoft.com/office/drawing/2014/main" id="{982C9D73-C14F-4916-8E4D-BEDE7AC340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392025" y="5019262"/>
            <a:ext cx="9144000" cy="417444"/>
          </a:xfrm>
        </p:spPr>
        <p:txBody>
          <a:bodyPr>
            <a:normAutofit lnSpcReduction="10000"/>
          </a:bodyPr>
          <a:lstStyle/>
          <a:p>
            <a:r>
              <a:rPr lang="pl-PL" dirty="0"/>
              <a:t>2021</a:t>
            </a:r>
          </a:p>
        </p:txBody>
      </p:sp>
      <p:sp>
        <p:nvSpPr>
          <p:cNvPr id="15" name="Tytuł 14" descr="Ocena ex ante instrumentów finansowych wdrażanych w województwie zachodniopomorskim w latach 2021-2027&#10;Prezentacja – Raport cząstkowy 2 / Moduł II">
            <a:extLst>
              <a:ext uri="{FF2B5EF4-FFF2-40B4-BE49-F238E27FC236}">
                <a16:creationId xmlns:a16="http://schemas.microsoft.com/office/drawing/2014/main" id="{C04C4C5B-DEBF-45A1-BF8E-0F9DD151319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11850" y="1848898"/>
            <a:ext cx="10716427" cy="2387600"/>
          </a:xfr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 marL="268288"/>
            <a:r>
              <a:rPr lang="pl-PL" sz="3600" b="1" dirty="0">
                <a:solidFill>
                  <a:schemeClr val="bg1"/>
                </a:solidFill>
              </a:rPr>
              <a:t>Ocena ex ante instrumentów finansowych wdrażanych w województwie zachodniopomorskim w latach 2021-2027</a:t>
            </a:r>
            <a:br>
              <a:rPr lang="pl-PL" sz="3600" b="1" dirty="0">
                <a:solidFill>
                  <a:schemeClr val="bg1"/>
                </a:solidFill>
              </a:rPr>
            </a:br>
            <a:r>
              <a:rPr lang="pl-PL" sz="3600" b="1" dirty="0">
                <a:solidFill>
                  <a:schemeClr val="bg1"/>
                </a:solidFill>
              </a:rPr>
              <a:t>Prezentacja – Raport cząstkowy 2 / Moduł II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5" name="Obraz 4">
            <a:extLst>
              <a:ext uri="{FF2B5EF4-FFF2-40B4-BE49-F238E27FC236}">
                <a16:creationId xmlns:a16="http://schemas.microsoft.com/office/drawing/2014/main" id="{65BDD1C4-6D2F-4BFD-9D81-F9015BA4A59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503" y="227903"/>
            <a:ext cx="6135329" cy="5095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159483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Propozycje instrumentów finansowych w FEPZ 2021-2027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4438" y="2408821"/>
            <a:ext cx="8203962" cy="1727344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Propozycje instrumentów finansowych w FEPZ 2021-2027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5370948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49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Propozycja IF (1) – Priorytet 1 FEPZ (CP1, CS iii)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11</a:t>
            </a:fld>
            <a:endParaRPr lang="pl-PL"/>
          </a:p>
        </p:txBody>
      </p:sp>
      <p:graphicFrame>
        <p:nvGraphicFramePr>
          <p:cNvPr id="9" name="Tabela 8" descr="Pożyczka na innowacje i wzrost konkurencyjności, instrument finansowy / mieszany. proponowany w CS 1iii. Zakres finansowania od 500 tys zł do 5 mln zł, udzielana na okres maksymalnie 10 lat (w tym karencja 1 rok, dla przedsięwzięć w dziedzinie turystyki - do 2 lat). Alokacja na IF (bez wynagrodzenia MFP i PF) wynosi 278,12 mln zł.">
            <a:extLst>
              <a:ext uri="{FF2B5EF4-FFF2-40B4-BE49-F238E27FC236}">
                <a16:creationId xmlns:a16="http://schemas.microsoft.com/office/drawing/2014/main" id="{D2CCBC46-C41D-43B2-95A8-76C017D3E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384291"/>
              </p:ext>
            </p:extLst>
          </p:nvPr>
        </p:nvGraphicFramePr>
        <p:xfrm>
          <a:off x="239283" y="1385067"/>
          <a:ext cx="11712726" cy="4737434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211282">
                  <a:extLst>
                    <a:ext uri="{9D8B030D-6E8A-4147-A177-3AD203B41FA5}">
                      <a16:colId xmlns:a16="http://schemas.microsoft.com/office/drawing/2014/main" val="193169993"/>
                    </a:ext>
                  </a:extLst>
                </a:gridCol>
                <a:gridCol w="1881639">
                  <a:extLst>
                    <a:ext uri="{9D8B030D-6E8A-4147-A177-3AD203B41FA5}">
                      <a16:colId xmlns:a16="http://schemas.microsoft.com/office/drawing/2014/main" val="3441267940"/>
                    </a:ext>
                  </a:extLst>
                </a:gridCol>
                <a:gridCol w="381097">
                  <a:extLst>
                    <a:ext uri="{9D8B030D-6E8A-4147-A177-3AD203B41FA5}">
                      <a16:colId xmlns:a16="http://schemas.microsoft.com/office/drawing/2014/main" val="2183696845"/>
                    </a:ext>
                  </a:extLst>
                </a:gridCol>
                <a:gridCol w="917202">
                  <a:extLst>
                    <a:ext uri="{9D8B030D-6E8A-4147-A177-3AD203B41FA5}">
                      <a16:colId xmlns:a16="http://schemas.microsoft.com/office/drawing/2014/main" val="2049808162"/>
                    </a:ext>
                  </a:extLst>
                </a:gridCol>
                <a:gridCol w="1959698">
                  <a:extLst>
                    <a:ext uri="{9D8B030D-6E8A-4147-A177-3AD203B41FA5}">
                      <a16:colId xmlns:a16="http://schemas.microsoft.com/office/drawing/2014/main" val="3761354539"/>
                    </a:ext>
                  </a:extLst>
                </a:gridCol>
                <a:gridCol w="2180904">
                  <a:extLst>
                    <a:ext uri="{9D8B030D-6E8A-4147-A177-3AD203B41FA5}">
                      <a16:colId xmlns:a16="http://schemas.microsoft.com/office/drawing/2014/main" val="2779778807"/>
                    </a:ext>
                  </a:extLst>
                </a:gridCol>
                <a:gridCol w="2180904">
                  <a:extLst>
                    <a:ext uri="{9D8B030D-6E8A-4147-A177-3AD203B41FA5}">
                      <a16:colId xmlns:a16="http://schemas.microsoft.com/office/drawing/2014/main" val="2156505436"/>
                    </a:ext>
                  </a:extLst>
                </a:gridCol>
              </a:tblGrid>
              <a:tr h="264271"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Pożyczka na innowacje i wzrost konkurencyjności</a:t>
                      </a:r>
                      <a:endParaRPr lang="pl-PL" sz="14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142825"/>
                  </a:ext>
                </a:extLst>
              </a:tr>
              <a:tr h="25707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 instrumentu: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Finansowy / Mieszany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08414"/>
                  </a:ext>
                </a:extLst>
              </a:tr>
              <a:tr h="58830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Cel instrumentu: 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lvl="0"/>
                      <a:r>
                        <a:rPr lang="pl-PL" sz="125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Wzrost konkurencyjności jako wynik inwestycji w WNiP, maszyny, urządzenia i wyposażenie, zapewniające robotyzację / automatyzację procesów wytwórczych, rozwój poziomu technologicznego – prowadzących do wzrostu konkurencyjności przedsiębiorstwa. </a:t>
                      </a:r>
                      <a:endParaRPr lang="pl-PL" sz="12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238271"/>
                  </a:ext>
                </a:extLst>
              </a:tr>
              <a:tr h="403294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Wielkość jednostkowej transakcji: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Min.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L="48228" marR="48228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Max.</a:t>
                      </a:r>
                      <a:endParaRPr lang="pl-PL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Karencja</a:t>
                      </a:r>
                      <a:endParaRPr lang="pl-PL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Maksymalna zapadalność </a:t>
                      </a: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Alokacja na IF (mln zł) (bez wynagrodzenia MFP i FP)</a:t>
                      </a:r>
                      <a:endParaRPr lang="pl-PL" sz="14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910535437"/>
                  </a:ext>
                </a:extLst>
              </a:tr>
              <a:tr h="22383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  <a:latin typeface="+mn-lt"/>
                        </a:rPr>
                        <a:t> 500 000 zł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effectLst/>
                          <a:latin typeface="+mn-lt"/>
                        </a:rPr>
                        <a:t> 5 000 000 zł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effectLst/>
                          <a:latin typeface="+mj-lt"/>
                        </a:rPr>
                        <a:t> 1 lub 2 lata (turystyka)</a:t>
                      </a:r>
                      <a:endParaRPr lang="pl-PL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effectLst/>
                          <a:latin typeface="+mj-lt"/>
                        </a:rPr>
                        <a:t> 10 lat</a:t>
                      </a:r>
                      <a:endParaRPr lang="pl-PL" sz="14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278,12 </a:t>
                      </a: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858725556"/>
                  </a:ext>
                </a:extLst>
              </a:tr>
              <a:tr h="251543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Typy finansowanych projektów i kosztów kwalifikowalnych:</a:t>
                      </a:r>
                      <a:endParaRPr lang="pl-PL" sz="14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300" dirty="0">
                        <a:latin typeface="+mj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793004"/>
                  </a:ext>
                </a:extLst>
              </a:tr>
              <a:tr h="979670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Zakup środków trwałych i urządzeń, WNiP, zapewniających robotyzację / automatyzację, wzrost poziomu technologicznego, w tym zapewniający warunki do wdrożenia nowych (znacząco ulepszonych) wyrobów / usług. Zakup usług programistycznych lub oprogramowania, w celu wprowadzenia rozwiązania cyfryzującego procesy w przedsiębiorstwie, w tym zakup sprzętu ICT. Zakup usług doradczych lub szkoleniowych w celu wdrożenia rozwiązania cyfryzacyjnego lub rozwiązań w zakresie robotyzacji / automatyzacji, także dotyczących wykorzystania inwestycji w sferze działalności eksportowej. Zakup niezbędnych gruntów, budowa i rozbudowa obiektów. Uzupełniająco, finansowanie potrzeb obrotowych, związanych bezpośrednio z przedmiotem inwestycji.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023880"/>
                  </a:ext>
                </a:extLst>
              </a:tr>
              <a:tr h="257076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Wsparcie bezzwrotne w ramach IF: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752430"/>
                  </a:ext>
                </a:extLst>
              </a:tr>
              <a:tr h="432667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Umorzenia (sumujące się): 10% umorzenia kapitału - przedsięwzięcia w dziedzinach priorytetowych, 10% umorzenia kapitału w przypadku wdrożenia innowacyjnego rozwiązania (innowacja produktowa lub procesowa oraz powiązane z nimi innowacje organizacyjne i marketingowe), 10% umorzenia kapitału - przedsięwzięcia na obszarze SSW.</a:t>
                      </a:r>
                      <a:endParaRPr lang="pl-PL" sz="125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179366"/>
                  </a:ext>
                </a:extLst>
              </a:tr>
              <a:tr h="257076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250" b="1" dirty="0">
                          <a:effectLst/>
                          <a:latin typeface="+mn-lt"/>
                        </a:rPr>
                        <a:t>Preferencje i grupa docelowa:</a:t>
                      </a:r>
                      <a:endParaRPr lang="pl-PL" sz="125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942900"/>
                  </a:ext>
                </a:extLst>
              </a:tr>
              <a:tr h="257076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Odbiorcy ostateczni: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pl-PL" sz="1250" b="0" dirty="0">
                          <a:effectLst/>
                          <a:latin typeface="+mn-lt"/>
                        </a:rPr>
                        <a:t>Mikro, mali i średni przedsiębiorcy.</a:t>
                      </a:r>
                      <a:endParaRPr lang="en-GB" sz="1250" dirty="0"/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253464"/>
                  </a:ext>
                </a:extLst>
              </a:tr>
              <a:tr h="257076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Oprocentowanie i inne opłaty: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lang="pl-PL" sz="125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Według stopy referencyjnej KE / z możliwością ustalenia oprocentowania jako preferencyjnego.</a:t>
                      </a:r>
                      <a:endParaRPr lang="en-GB" sz="1250" dirty="0"/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978788"/>
                  </a:ext>
                </a:extLst>
              </a:tr>
              <a:tr h="285044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Inne charakterystyki i ewentualnie preferencje: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r>
                        <a:rPr kumimoji="0" lang="pl-PL" sz="12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Finansowanie do 100% kosztów kwalifikowalnych.</a:t>
                      </a:r>
                      <a:endParaRPr lang="en-GB" sz="1250" dirty="0"/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244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299420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49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Propozycja IF (2) – Priorytet 1 FEPZ (CP1, CS iii)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12</a:t>
            </a:fld>
            <a:endParaRPr lang="pl-PL"/>
          </a:p>
        </p:txBody>
      </p:sp>
      <p:graphicFrame>
        <p:nvGraphicFramePr>
          <p:cNvPr id="9" name="Tabela 8" descr="Standardowa pożyczka rozwojowa, instrument finansowy / mieszany. proponowany w CS 1iii. Zakres finansowania do 500 tys. zł, udzielana na okres maksymalnie 10 lat (w tym karencja 1 rok, dla przedsięwzięć w dziedzinie turystyki - do 2 lat). Alokacja na IF (bez wynagrodzenia MFP i PF) wynosi 119,2 mln zł.">
            <a:extLst>
              <a:ext uri="{FF2B5EF4-FFF2-40B4-BE49-F238E27FC236}">
                <a16:creationId xmlns:a16="http://schemas.microsoft.com/office/drawing/2014/main" id="{D2CCBC46-C41D-43B2-95A8-76C017D3E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3636457"/>
              </p:ext>
            </p:extLst>
          </p:nvPr>
        </p:nvGraphicFramePr>
        <p:xfrm>
          <a:off x="239283" y="1385067"/>
          <a:ext cx="11712726" cy="4709856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211282">
                  <a:extLst>
                    <a:ext uri="{9D8B030D-6E8A-4147-A177-3AD203B41FA5}">
                      <a16:colId xmlns:a16="http://schemas.microsoft.com/office/drawing/2014/main" val="193169993"/>
                    </a:ext>
                  </a:extLst>
                </a:gridCol>
                <a:gridCol w="1881639">
                  <a:extLst>
                    <a:ext uri="{9D8B030D-6E8A-4147-A177-3AD203B41FA5}">
                      <a16:colId xmlns:a16="http://schemas.microsoft.com/office/drawing/2014/main" val="3441267940"/>
                    </a:ext>
                  </a:extLst>
                </a:gridCol>
                <a:gridCol w="1298299">
                  <a:extLst>
                    <a:ext uri="{9D8B030D-6E8A-4147-A177-3AD203B41FA5}">
                      <a16:colId xmlns:a16="http://schemas.microsoft.com/office/drawing/2014/main" val="2183696845"/>
                    </a:ext>
                  </a:extLst>
                </a:gridCol>
                <a:gridCol w="1959698">
                  <a:extLst>
                    <a:ext uri="{9D8B030D-6E8A-4147-A177-3AD203B41FA5}">
                      <a16:colId xmlns:a16="http://schemas.microsoft.com/office/drawing/2014/main" val="3761354539"/>
                    </a:ext>
                  </a:extLst>
                </a:gridCol>
                <a:gridCol w="2180904">
                  <a:extLst>
                    <a:ext uri="{9D8B030D-6E8A-4147-A177-3AD203B41FA5}">
                      <a16:colId xmlns:a16="http://schemas.microsoft.com/office/drawing/2014/main" val="2779778807"/>
                    </a:ext>
                  </a:extLst>
                </a:gridCol>
                <a:gridCol w="2180904">
                  <a:extLst>
                    <a:ext uri="{9D8B030D-6E8A-4147-A177-3AD203B41FA5}">
                      <a16:colId xmlns:a16="http://schemas.microsoft.com/office/drawing/2014/main" val="2156505436"/>
                    </a:ext>
                  </a:extLst>
                </a:gridCol>
              </a:tblGrid>
              <a:tr h="264271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pl-PL" sz="1600" b="1" dirty="0">
                          <a:effectLst/>
                          <a:latin typeface="+mn-lt"/>
                        </a:rPr>
                        <a:t>Standardowa pożyczka rozwojowa</a:t>
                      </a:r>
                      <a:endParaRPr lang="pl-PL" sz="16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142825"/>
                  </a:ext>
                </a:extLst>
              </a:tr>
              <a:tr h="25707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 instrumentu: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Finansowy / Mieszany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08414"/>
                  </a:ext>
                </a:extLst>
              </a:tr>
              <a:tr h="638003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Cel instrumentu: 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lvl="0"/>
                      <a:r>
                        <a:rPr lang="pl-PL" sz="125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Wzrost konkurencyjności jako wynik inwestycji w WNiP, maszyny, urządzenia i wyposażenie, zapewniające robotyzację / automatyzację procesów wytwórczych, rozwój poziomu technologicznego – prowadzących do wzrostu konkurencyjności przedsiębiorstwa. </a:t>
                      </a:r>
                      <a:endParaRPr lang="pl-PL" sz="1250" b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238271"/>
                  </a:ext>
                </a:extLst>
              </a:tr>
              <a:tr h="403294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Wielkość jednostkowej transakcji: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Min.</a:t>
                      </a:r>
                      <a:endParaRPr lang="en-GB" sz="1400" b="1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Max.</a:t>
                      </a:r>
                      <a:endParaRPr lang="pl-PL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Karencja</a:t>
                      </a:r>
                      <a:endParaRPr lang="pl-PL" sz="14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Maksymalna zapadalność </a:t>
                      </a: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3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Alokacja na IF (mln zł) (bez wynagrodzenia MFP i FP)</a:t>
                      </a:r>
                      <a:endParaRPr lang="pl-PL" sz="1300" b="1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910535437"/>
                  </a:ext>
                </a:extLst>
              </a:tr>
              <a:tr h="22383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  <a:latin typeface="+mn-lt"/>
                        </a:rPr>
                        <a:t> -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effectLst/>
                          <a:latin typeface="+mn-lt"/>
                        </a:rPr>
                        <a:t> 500 000 zł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effectLst/>
                          <a:latin typeface="+mn-lt"/>
                        </a:rPr>
                        <a:t> 1 lub 2 lata (turystyka)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effectLst/>
                          <a:latin typeface="+mn-lt"/>
                        </a:rPr>
                        <a:t> 10 lat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119,20 </a:t>
                      </a: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858725556"/>
                  </a:ext>
                </a:extLst>
              </a:tr>
              <a:tr h="251543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Typy finansowanych projektów i kosztów kwalifikowalnych:</a:t>
                      </a:r>
                      <a:endParaRPr lang="pl-PL" sz="14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300" dirty="0">
                        <a:latin typeface="+mj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793004"/>
                  </a:ext>
                </a:extLst>
              </a:tr>
              <a:tr h="1016372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Zakup środków trwałych i urządzeń, WNiP, zapewniających robotyzację / automatyzację, wzrost poziomu technologicznego, w tym zapewniający warunki do wdrożenia nowych (znacząco ulepszonych) wyrobów / usług. Zakup usług programistycznych lub oprogramowania, w celu wprowadzenia rozwiązania cyfryzującego procesy w przedsiębiorstwie, w tym zakup sprzętu ICT. Zakup usług doradczych lub szkoleniowych w celu wdrożenia rozwiązania cyfryzacyjnego lub rozwiązań w zakresie robotyzacji / automatyzacji, także dotyczących wykorzystania inwestycji w sferze działalności eksportowej. Zakup niezbędnych gruntów, budowa i rozbudowa obiektów. Uzupełniająco, finansowanie potrzeb obrotowych, związanych bezpośrednio z przedmiotem inwestycji.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023880"/>
                  </a:ext>
                </a:extLst>
              </a:tr>
              <a:tr h="257076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Wsparcie bezzwrotne w ramach IF: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752430"/>
                  </a:ext>
                </a:extLst>
              </a:tr>
              <a:tr h="422589">
                <a:tc gridSpan="6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Umorzenia (sumujące się): 10% umorzenia kapitału - przedsięwzięcia w dziedzinach priorytetowych, 10% umorzenia kapitału w przypadku wdrożenia innowacyjnego rozwiązania (innowacja produktowa lub procesowa oraz powiązane z nimi innowacje organizacyjne i marketingowe), 10% umorzenia kapitału - przedsięwzięcia na obszarze SSW.</a:t>
                      </a:r>
                      <a:endParaRPr lang="pl-PL" sz="125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179366"/>
                  </a:ext>
                </a:extLst>
              </a:tr>
              <a:tr h="257076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Preferencje i grupa docelowa: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942900"/>
                  </a:ext>
                </a:extLst>
              </a:tr>
              <a:tr h="22003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Odbiorcy ostateczni: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r>
                        <a:rPr lang="pl-PL" sz="1250" b="0" dirty="0">
                          <a:effectLst/>
                          <a:latin typeface="+mn-lt"/>
                        </a:rPr>
                        <a:t>Mikro i mali przedsiębiorcy.</a:t>
                      </a:r>
                      <a:endParaRPr lang="pl-PL" sz="1250" dirty="0"/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253464"/>
                  </a:ext>
                </a:extLst>
              </a:tr>
              <a:tr h="21364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Oprocentowanie i inne opłaty: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r>
                        <a:rPr lang="pl-PL" sz="125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Według stopy referencyjnej KE / z możliwością ustalenia oprocentowania jako preferencyjnego.</a:t>
                      </a:r>
                      <a:endParaRPr lang="pl-PL" sz="1250" dirty="0"/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978788"/>
                  </a:ext>
                </a:extLst>
              </a:tr>
              <a:tr h="285044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Inne charakterystyki i ewentualnie preferencje: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r>
                        <a:rPr kumimoji="0" lang="pl-PL" sz="125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Finansowanie do 100% kosztów kwalifikowalnych.</a:t>
                      </a:r>
                      <a:endParaRPr lang="pl-PL" sz="1250" dirty="0"/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244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815063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Propozycja IF (3) – Priorytet 2 FEPZ (CP2, CS i)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Propozycja IF (3) – Priorytet 2 FEPZ (CP2, CS i)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13</a:t>
            </a:fld>
            <a:endParaRPr lang="pl-PL"/>
          </a:p>
        </p:txBody>
      </p:sp>
      <p:graphicFrame>
        <p:nvGraphicFramePr>
          <p:cNvPr id="9" name="Tabela 8" descr="Pożyczka z premią na poprawę efektywności energetycznej budynków mieszkalnych i budynków użyteczności publicznej&#10;&#10;Zwiększenie efektywności energetycznej w sektorze mieszkaniowym i budynkach użyteczności publicznej.&#10;&#10;Termomodernizacja budynków, modernizacja systemów CO/CWU, wymiana/modernizacja źródeł ciepła, podłączenie do sieci ciepłowniczej, instalacje OZE (na części wspólne + prosument zbiorowy), wymiana oświetlenia na energooszczędne, wymiana wind na energooszczędne.&#10;">
            <a:extLst>
              <a:ext uri="{FF2B5EF4-FFF2-40B4-BE49-F238E27FC236}">
                <a16:creationId xmlns:a16="http://schemas.microsoft.com/office/drawing/2014/main" id="{D2CCBC46-C41D-43B2-95A8-76C017D3E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6849467"/>
              </p:ext>
            </p:extLst>
          </p:nvPr>
        </p:nvGraphicFramePr>
        <p:xfrm>
          <a:off x="370317" y="1417807"/>
          <a:ext cx="11451365" cy="4786989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161940">
                  <a:extLst>
                    <a:ext uri="{9D8B030D-6E8A-4147-A177-3AD203B41FA5}">
                      <a16:colId xmlns:a16="http://schemas.microsoft.com/office/drawing/2014/main" val="193169993"/>
                    </a:ext>
                  </a:extLst>
                </a:gridCol>
                <a:gridCol w="927169">
                  <a:extLst>
                    <a:ext uri="{9D8B030D-6E8A-4147-A177-3AD203B41FA5}">
                      <a16:colId xmlns:a16="http://schemas.microsoft.com/office/drawing/2014/main" val="3441267940"/>
                    </a:ext>
                  </a:extLst>
                </a:gridCol>
                <a:gridCol w="912483">
                  <a:extLst>
                    <a:ext uri="{9D8B030D-6E8A-4147-A177-3AD203B41FA5}">
                      <a16:colId xmlns:a16="http://schemas.microsoft.com/office/drawing/2014/main" val="3340372330"/>
                    </a:ext>
                  </a:extLst>
                </a:gridCol>
                <a:gridCol w="1523194">
                  <a:extLst>
                    <a:ext uri="{9D8B030D-6E8A-4147-A177-3AD203B41FA5}">
                      <a16:colId xmlns:a16="http://schemas.microsoft.com/office/drawing/2014/main" val="2183696845"/>
                    </a:ext>
                  </a:extLst>
                </a:gridCol>
                <a:gridCol w="1889880">
                  <a:extLst>
                    <a:ext uri="{9D8B030D-6E8A-4147-A177-3AD203B41FA5}">
                      <a16:colId xmlns:a16="http://schemas.microsoft.com/office/drawing/2014/main" val="3761354539"/>
                    </a:ext>
                  </a:extLst>
                </a:gridCol>
                <a:gridCol w="1642312">
                  <a:extLst>
                    <a:ext uri="{9D8B030D-6E8A-4147-A177-3AD203B41FA5}">
                      <a16:colId xmlns:a16="http://schemas.microsoft.com/office/drawing/2014/main" val="2779778807"/>
                    </a:ext>
                  </a:extLst>
                </a:gridCol>
                <a:gridCol w="2394387">
                  <a:extLst>
                    <a:ext uri="{9D8B030D-6E8A-4147-A177-3AD203B41FA5}">
                      <a16:colId xmlns:a16="http://schemas.microsoft.com/office/drawing/2014/main" val="2156505436"/>
                    </a:ext>
                  </a:extLst>
                </a:gridCol>
              </a:tblGrid>
              <a:tr h="269885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Pożyczka z premią na poprawę efektywności energetycznej budynków mieszkalnych i budynków użyteczności publicznej</a:t>
                      </a:r>
                      <a:endParaRPr lang="pl-PL" sz="1400" b="1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142825"/>
                  </a:ext>
                </a:extLst>
              </a:tr>
              <a:tr h="234858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 instrumentu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Finansowy / Mieszany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08414"/>
                  </a:ext>
                </a:extLst>
              </a:tr>
              <a:tr h="0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Cel instrumentu </a:t>
                      </a:r>
                      <a:endParaRPr lang="pl-PL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4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300" b="0" dirty="0">
                          <a:effectLst/>
                          <a:latin typeface="+mn-lt"/>
                        </a:rPr>
                        <a:t>Zwiększenie efektywności energetycznej w sektorze mieszkaniowym i budynkach użyteczności publicznej.</a:t>
                      </a:r>
                      <a:endParaRPr lang="pl-PL" sz="13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238271"/>
                  </a:ext>
                </a:extLst>
              </a:tr>
              <a:tr h="117987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Wielkość jednostkowej transakcji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2">
                  <a:txBody>
                    <a:bodyPr/>
                    <a:lstStyle/>
                    <a:p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Min.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 sz="14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Max.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Karencja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Maksymalna zapadalność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Alokacja na IF (mln zł) (bez wynagrodzenia MFP i FP)</a:t>
                      </a:r>
                      <a:endParaRPr lang="pl-PL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910535437"/>
                  </a:ext>
                </a:extLst>
              </a:tr>
              <a:tr h="227754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300" dirty="0">
                          <a:effectLst/>
                          <a:latin typeface="+mn-lt"/>
                        </a:rPr>
                        <a:t> 100 000 zł</a:t>
                      </a:r>
                      <a:endParaRPr lang="en-GB" sz="13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4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300" dirty="0">
                          <a:effectLst/>
                          <a:latin typeface="+mn-lt"/>
                        </a:rPr>
                        <a:t>10 000 000 zł</a:t>
                      </a:r>
                      <a:endParaRPr lang="pl-PL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300" dirty="0">
                          <a:effectLst/>
                          <a:latin typeface="+mn-lt"/>
                        </a:rPr>
                        <a:t> 1 rok (z opcją do 2 lat)</a:t>
                      </a:r>
                      <a:endParaRPr lang="pl-PL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300" dirty="0">
                          <a:effectLst/>
                          <a:latin typeface="+mn-lt"/>
                        </a:rPr>
                        <a:t> 20 lat</a:t>
                      </a:r>
                      <a:endParaRPr lang="pl-PL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3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60 mln zł (mieszkaniowy) + 80 mln zł (użyteczność publiczna)</a:t>
                      </a: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858725556"/>
                  </a:ext>
                </a:extLst>
              </a:tr>
              <a:tr h="229803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Typy finansowanych projektów i kosztów kwalifikowalnych</a:t>
                      </a:r>
                      <a:endParaRPr lang="pl-PL" sz="14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300" dirty="0">
                        <a:latin typeface="+mj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793004"/>
                  </a:ext>
                </a:extLst>
              </a:tr>
              <a:tr h="497989"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3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Termomodernizacja budynków, modernizacja systemów CO/CWU, wymiana/modernizacja źródeł ciepła, podłączenie do sieci ciepłowniczej, instalacje OZE (na części wspólne + prosument zbiorowy), wymiana oświetlenia na energooszczędne, wymiana wind na energooszczędne.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023880"/>
                  </a:ext>
                </a:extLst>
              </a:tr>
              <a:tr h="234858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Wsparcie bezzwrotne w ramach IF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752430"/>
                  </a:ext>
                </a:extLst>
              </a:tr>
              <a:tr h="616691"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300" b="0" dirty="0">
                          <a:effectLst/>
                          <a:latin typeface="+mn-lt"/>
                        </a:rPr>
                        <a:t>Wszystkie projekty - dotacja na wykonanie audytu energetycznego / dokumentów równoważnych; Projekty o największym wzroście efektywności energetycznej - umorzenie do 10% kwoty pożyczki, zależnie od osiągniętego efektu ekologicznego; Projekty dotyczące mieszkańców zagrożonych ubóstwem energetycznym - Umorzenie części pożyczki, max. do 50%, zależne od odsetka najuboższych mieszkańców zamieszkujących dany budynek; Projekty dotyczące budynków użyteczności publicznej - umorzenie w wysokości do 40% wartości pożyczki.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179366"/>
                  </a:ext>
                </a:extLst>
              </a:tr>
              <a:tr h="234858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Preferencje i grupa docelowa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942900"/>
                  </a:ext>
                </a:extLst>
              </a:tr>
              <a:tr h="23485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Odbiorcy ostateczni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300" b="0" dirty="0">
                          <a:effectLst/>
                          <a:latin typeface="+mn-lt"/>
                        </a:rPr>
                        <a:t>Właściciele / zarządcy budynków mieszkalnych wielorodzinnych </a:t>
                      </a:r>
                      <a:r>
                        <a:rPr lang="pl-PL" sz="13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(w tym wspólnoty mieszkaniowe, TBS-y, osoby fizyczne, spółki prawa handlowego, potencjalnie – spółdzielnie mieszkaniowe)</a:t>
                      </a:r>
                      <a:r>
                        <a:rPr lang="pl-PL" sz="1300" b="0" dirty="0">
                          <a:effectLst/>
                          <a:latin typeface="+mn-lt"/>
                        </a:rPr>
                        <a:t>; Właściciele / zarządcy budynków użyteczności publicznej; Firmy typu ESCO.</a:t>
                      </a:r>
                      <a:endParaRPr lang="pl-PL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Właściciele / zarządcy budynków mieszkalnych wielorodzinnych </a:t>
                      </a:r>
                      <a:r>
                        <a:rPr lang="pl-PL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(w tym wspólnoty mieszkaniowe, TBS-y, osoby fizyczne, spółki prawa handlowego, potencjalnie – spółdzielnie mieszkaniowe)</a:t>
                      </a:r>
                      <a:r>
                        <a:rPr lang="pl-PL" sz="1400" b="0" dirty="0">
                          <a:effectLst/>
                          <a:latin typeface="+mn-lt"/>
                        </a:rPr>
                        <a:t>; Właściciele / zarządcy budynków użyteczności publicznej; Firmy typu ESCO.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253464"/>
                  </a:ext>
                </a:extLst>
              </a:tr>
              <a:tr h="23485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Oprocentowanie i inne opłaty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kumimoji="0" lang="pl-PL" sz="13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Preferencyjne, stałe w całym okresie kredytowania, brak opłat i prowizji</a:t>
                      </a:r>
                      <a:endParaRPr lang="pl-PL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Preferencyjne, stałe w całym okresie kredytowania, brak opłat i prowizji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978788"/>
                  </a:ext>
                </a:extLst>
              </a:tr>
              <a:tr h="18607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Inne charakterystyki i ewentualnie preferencje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3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Zabezpieczenia - Fundusz remontowy, cesja umowy ubezpieczenia, inne; Minimalne wymagania co do wkładu własnego odbiorcy ostatecznego – finansowanie do 100% kosztów kwalifikowalnych.</a:t>
                      </a:r>
                      <a:endParaRPr lang="pl-PL" sz="13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Zabezpieczenia - Fundusz remontowy, cesja umowy ubezpieczenia; Minimalne wymagania co do wkładu własnego odbiorcy ostatecznego – finansowanie do 100% kosztów kwalifikowalnych.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244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75879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Propozycja IF (4) – Priorytet 2 FEPZ (CP2, CS i)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Propozycja IF (4) – Priorytet 2 FEPZ (CP2, CS i)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14</a:t>
            </a:fld>
            <a:endParaRPr lang="pl-PL"/>
          </a:p>
        </p:txBody>
      </p:sp>
      <p:graphicFrame>
        <p:nvGraphicFramePr>
          <p:cNvPr id="9" name="Tabela 8" descr="Ekopożyczka z premią dla przedsiębiorstw&#10;&#10;Zwiększenie efektywności energetycznej i transformacja w kierunku GOZ w sektorze MŚP.&#10;&#10;Kompleksowa modernizacja energetyczna budynków w przedsiębiorstwach, zastosowanie energooszczędnych technologii produkcji (w tym zakup energooszczędnych linii produkcyjnych), odzyskiwanie energii w procesie produkcyjnym, wymiana oświetlenia na energooszczędne, budowa i przebudowa instalacji OZE (uzupełniająco); minimalizacja wytwarzania odpadów w procesach produkcyjnych, zmiana procesów na zasobooszczędne.&#10;&#10;">
            <a:extLst>
              <a:ext uri="{FF2B5EF4-FFF2-40B4-BE49-F238E27FC236}">
                <a16:creationId xmlns:a16="http://schemas.microsoft.com/office/drawing/2014/main" id="{D2CCBC46-C41D-43B2-95A8-76C017D3E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513922"/>
              </p:ext>
            </p:extLst>
          </p:nvPr>
        </p:nvGraphicFramePr>
        <p:xfrm>
          <a:off x="333286" y="1445342"/>
          <a:ext cx="11485549" cy="4392727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168393">
                  <a:extLst>
                    <a:ext uri="{9D8B030D-6E8A-4147-A177-3AD203B41FA5}">
                      <a16:colId xmlns:a16="http://schemas.microsoft.com/office/drawing/2014/main" val="193169993"/>
                    </a:ext>
                  </a:extLst>
                </a:gridCol>
                <a:gridCol w="1019098">
                  <a:extLst>
                    <a:ext uri="{9D8B030D-6E8A-4147-A177-3AD203B41FA5}">
                      <a16:colId xmlns:a16="http://schemas.microsoft.com/office/drawing/2014/main" val="3441267940"/>
                    </a:ext>
                  </a:extLst>
                </a:gridCol>
                <a:gridCol w="826046">
                  <a:extLst>
                    <a:ext uri="{9D8B030D-6E8A-4147-A177-3AD203B41FA5}">
                      <a16:colId xmlns:a16="http://schemas.microsoft.com/office/drawing/2014/main" val="1116534436"/>
                    </a:ext>
                  </a:extLst>
                </a:gridCol>
                <a:gridCol w="1675798">
                  <a:extLst>
                    <a:ext uri="{9D8B030D-6E8A-4147-A177-3AD203B41FA5}">
                      <a16:colId xmlns:a16="http://schemas.microsoft.com/office/drawing/2014/main" val="2183696845"/>
                    </a:ext>
                  </a:extLst>
                </a:gridCol>
                <a:gridCol w="2047588">
                  <a:extLst>
                    <a:ext uri="{9D8B030D-6E8A-4147-A177-3AD203B41FA5}">
                      <a16:colId xmlns:a16="http://schemas.microsoft.com/office/drawing/2014/main" val="3761354539"/>
                    </a:ext>
                  </a:extLst>
                </a:gridCol>
                <a:gridCol w="1393590">
                  <a:extLst>
                    <a:ext uri="{9D8B030D-6E8A-4147-A177-3AD203B41FA5}">
                      <a16:colId xmlns:a16="http://schemas.microsoft.com/office/drawing/2014/main" val="2779778807"/>
                    </a:ext>
                  </a:extLst>
                </a:gridCol>
                <a:gridCol w="2355036">
                  <a:extLst>
                    <a:ext uri="{9D8B030D-6E8A-4147-A177-3AD203B41FA5}">
                      <a16:colId xmlns:a16="http://schemas.microsoft.com/office/drawing/2014/main" val="2156505436"/>
                    </a:ext>
                  </a:extLst>
                </a:gridCol>
              </a:tblGrid>
              <a:tr h="307801">
                <a:tc gridSpan="7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Ekopożyczka z premią dla przedsiębiorstw</a:t>
                      </a:r>
                      <a:endParaRPr lang="pl-PL" sz="1400" b="1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142825"/>
                  </a:ext>
                </a:extLst>
              </a:tr>
              <a:tr h="234858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 instrumentu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Finansowy / Mieszany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08414"/>
                  </a:ext>
                </a:extLst>
              </a:tr>
              <a:tr h="238207"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Cel instrumentu 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Zwiększenie efektywności energetycznej i transformacja w kierunku GOZ w sektorze MŚP.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238271"/>
                  </a:ext>
                </a:extLst>
              </a:tr>
              <a:tr h="117987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Wielkość jednostkowej transakcji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2">
                  <a:txBody>
                    <a:bodyPr/>
                    <a:lstStyle/>
                    <a:p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Min.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 sz="15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Max.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Karencja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Maksymalna zapadalność 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Alokacja na IF (mln zł) (bez wynagrodzenia MFP i FP)</a:t>
                      </a:r>
                      <a:endParaRPr lang="pl-PL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910535437"/>
                  </a:ext>
                </a:extLst>
              </a:tr>
              <a:tr h="23555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pl-PL" sz="1400" dirty="0">
                          <a:effectLst/>
                          <a:latin typeface="+mn-lt"/>
                        </a:rPr>
                        <a:t> 10 000 zł</a:t>
                      </a:r>
                      <a:endParaRPr lang="en-GB" sz="14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 algn="ctr"/>
                      <a:endParaRPr lang="en-GB" sz="15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effectLst/>
                          <a:latin typeface="+mn-lt"/>
                        </a:rPr>
                        <a:t> 3 000 000 zł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1 rok (z opcją do 2 lat)</a:t>
                      </a: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15 lat</a:t>
                      </a: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40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30 mln zł (EE) + 20 mln zł (GOZ)</a:t>
                      </a: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858725556"/>
                  </a:ext>
                </a:extLst>
              </a:tr>
              <a:tr h="229803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Typy finansowanych projektów i kosztów kwalifikowalnych</a:t>
                      </a:r>
                      <a:endParaRPr lang="pl-PL" sz="14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300" dirty="0">
                        <a:latin typeface="+mj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793004"/>
                  </a:ext>
                </a:extLst>
              </a:tr>
              <a:tr h="559597"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Kompleksowa modernizacja energetyczna budynków w przedsiębiorstwach, zastosowanie energooszczędnych technologii produkcji (w tym zakup energooszczędnych linii produkcyjnych), odzyskiwanie energii w procesie produkcyjnym, wymiana oświetlenia na energooszczędne, budowa i przebudowa instalacji OZE (uzupełniająco); minimalizacja wytwarzania odpadów w procesach produkcyjnych, zmiana procesów na zasobooszczędne.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023880"/>
                  </a:ext>
                </a:extLst>
              </a:tr>
              <a:tr h="234858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Wsparcie bezzwrotne w ramach IF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752430"/>
                  </a:ext>
                </a:extLst>
              </a:tr>
              <a:tr h="469715">
                <a:tc grid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Wszystkie projekty - dotacja na wykonanie audytu energetycznego / wsparcia technicznego w obszarze GOZ; umorzenie max. do 20% kwoty pożyczki po rozliczeniu inwestycji i wykazaniu efektu ekologicznego.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179366"/>
                  </a:ext>
                </a:extLst>
              </a:tr>
              <a:tr h="234858">
                <a:tc gridSpan="7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Preferencje i grupa docelowa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942900"/>
                  </a:ext>
                </a:extLst>
              </a:tr>
              <a:tr h="23485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Odbiorcy ostateczni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Mikro i małe przedsiębiorstwa; firmy typu ESCO.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r>
                        <a:rPr lang="pl-PL" sz="1500" b="0" dirty="0">
                          <a:effectLst/>
                          <a:latin typeface="+mn-lt"/>
                        </a:rPr>
                        <a:t>Mikro i małe przedsiębiorstwa; firmy typu ESCO.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253464"/>
                  </a:ext>
                </a:extLst>
              </a:tr>
              <a:tr h="23485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Oprocentowanie i inne opłaty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Preferencyjne lub rynkowe, stałe w całym okresie kredytowania, brak opłat i prowizji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r>
                        <a:rPr kumimoji="0" lang="pl-PL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Preferencyjne lub rynkowe, stałe w całym okresie kredytowania, brak opłat i prowizji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978788"/>
                  </a:ext>
                </a:extLst>
              </a:tr>
              <a:tr h="260407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Inne charakterystyki i ewentualnie preferencje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Wymóg przeprowadzenia audytu energetycznego w przypadku projektów z zakresu efektywności energetycznej. Minimalne wymagania co do wkładu własnego odbiorcy ostatecznego – finansowanie do 100% kosztów kwalifikowalnych.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r>
                        <a:rPr kumimoji="0" lang="pl-PL" sz="15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Wymóg przeprowadzenia audytu energetycznego w przypadku projektów z zakresu efektywności energetycznej. Minimalne wymagania co do wkładu własnego odbiorcy ostatecznego – finansowanie do 100% kosztów kwalifikowalnych.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244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56030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Propozycja IF (5) – Priorytet 2 FEPZ (CP2, CS ii)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Propozycja IF (5) – Priorytet 2 FEPZ (CP2, CS ii)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15</a:t>
            </a:fld>
            <a:endParaRPr lang="pl-PL"/>
          </a:p>
        </p:txBody>
      </p:sp>
      <p:graphicFrame>
        <p:nvGraphicFramePr>
          <p:cNvPr id="9" name="Tabela 8" descr="Pożyczka OZE z premią&#10;Wzrost produkcji energii elektrycznej i cieplnej z OZE.&#10;Instalacje OZE produkujące energię elektryczną i cieplną na własne potrzeby, instalacje OZE produkujące energię elektryczną i cieplną na sprzedaż, magazyny energii, stacje ładowania samochodów elektrycznych (uzupełniająco).&#10;&#10;&#10;">
            <a:extLst>
              <a:ext uri="{FF2B5EF4-FFF2-40B4-BE49-F238E27FC236}">
                <a16:creationId xmlns:a16="http://schemas.microsoft.com/office/drawing/2014/main" id="{D2CCBC46-C41D-43B2-95A8-76C017D3E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972542"/>
              </p:ext>
            </p:extLst>
          </p:nvPr>
        </p:nvGraphicFramePr>
        <p:xfrm>
          <a:off x="307650" y="1445342"/>
          <a:ext cx="11644356" cy="4656353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198374">
                  <a:extLst>
                    <a:ext uri="{9D8B030D-6E8A-4147-A177-3AD203B41FA5}">
                      <a16:colId xmlns:a16="http://schemas.microsoft.com/office/drawing/2014/main" val="193169993"/>
                    </a:ext>
                  </a:extLst>
                </a:gridCol>
                <a:gridCol w="925113">
                  <a:extLst>
                    <a:ext uri="{9D8B030D-6E8A-4147-A177-3AD203B41FA5}">
                      <a16:colId xmlns:a16="http://schemas.microsoft.com/office/drawing/2014/main" val="3441267940"/>
                    </a:ext>
                  </a:extLst>
                </a:gridCol>
                <a:gridCol w="1380145">
                  <a:extLst>
                    <a:ext uri="{9D8B030D-6E8A-4147-A177-3AD203B41FA5}">
                      <a16:colId xmlns:a16="http://schemas.microsoft.com/office/drawing/2014/main" val="2661849285"/>
                    </a:ext>
                  </a:extLst>
                </a:gridCol>
                <a:gridCol w="2495372">
                  <a:extLst>
                    <a:ext uri="{9D8B030D-6E8A-4147-A177-3AD203B41FA5}">
                      <a16:colId xmlns:a16="http://schemas.microsoft.com/office/drawing/2014/main" val="2183696845"/>
                    </a:ext>
                  </a:extLst>
                </a:gridCol>
                <a:gridCol w="2240018">
                  <a:extLst>
                    <a:ext uri="{9D8B030D-6E8A-4147-A177-3AD203B41FA5}">
                      <a16:colId xmlns:a16="http://schemas.microsoft.com/office/drawing/2014/main" val="2779778807"/>
                    </a:ext>
                  </a:extLst>
                </a:gridCol>
                <a:gridCol w="2405334">
                  <a:extLst>
                    <a:ext uri="{9D8B030D-6E8A-4147-A177-3AD203B41FA5}">
                      <a16:colId xmlns:a16="http://schemas.microsoft.com/office/drawing/2014/main" val="2156505436"/>
                    </a:ext>
                  </a:extLst>
                </a:gridCol>
              </a:tblGrid>
              <a:tr h="261594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Pożyczka OZE z premią</a:t>
                      </a:r>
                      <a:endParaRPr lang="pl-PL" sz="1400" b="1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142825"/>
                  </a:ext>
                </a:extLst>
              </a:tr>
              <a:tr h="236773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 instrumentu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Finansowy / Mieszany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Finansowy / Mieszany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08414"/>
                  </a:ext>
                </a:extLst>
              </a:tr>
              <a:tr h="24015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Cel instrumentu 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Wzrost produkcji energii elektrycznej i cieplnej z OZE.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Wzrost produkcji energii elektrycznej i cieplnej z OZE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238271"/>
                  </a:ext>
                </a:extLst>
              </a:tr>
              <a:tr h="445228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Wielkość jednostkowej transakcji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Min.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Max.</a:t>
                      </a:r>
                      <a:endParaRPr lang="en-GB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Karencja</a:t>
                      </a: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Maksymalna zapadalność </a:t>
                      </a: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Alokacja na IF (mln zł) (bez wynagrodzenia MFP i FP)</a:t>
                      </a:r>
                      <a:endParaRPr lang="pl-PL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910535437"/>
                  </a:ext>
                </a:extLst>
              </a:tr>
              <a:tr h="468611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50" dirty="0">
                          <a:effectLst/>
                          <a:latin typeface="+mn-lt"/>
                        </a:rPr>
                        <a:t> 10 000 zł</a:t>
                      </a:r>
                      <a:endParaRPr lang="en-GB" sz="1250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250" dirty="0">
                          <a:effectLst/>
                          <a:latin typeface="+mn-lt"/>
                        </a:rPr>
                        <a:t> 5 000 000 zł</a:t>
                      </a:r>
                      <a:endParaRPr lang="en-GB" sz="1250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250" dirty="0">
                          <a:effectLst/>
                          <a:latin typeface="+mn-lt"/>
                        </a:rPr>
                        <a:t>Do 6 m-cy (instalacje do 50 kW) 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250" dirty="0">
                          <a:effectLst/>
                          <a:latin typeface="+mn-lt"/>
                        </a:rPr>
                        <a:t>Do 2 lat (instalacje pow. 50 kW) </a:t>
                      </a:r>
                      <a:endParaRPr lang="pl-PL" sz="125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250" dirty="0">
                          <a:effectLst/>
                          <a:latin typeface="+mn-lt"/>
                        </a:rPr>
                        <a:t>Do 10 lat (instalacje do 50 kW)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250" dirty="0">
                          <a:effectLst/>
                          <a:latin typeface="+mn-lt"/>
                        </a:rPr>
                        <a:t>Do 15 lat (instalacje pow. 50 kW)</a:t>
                      </a: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 mln zł (instalacje do 50 kW) </a:t>
                      </a: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25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+ 80 mln zł (instalacje pow. 50 kW)</a:t>
                      </a:r>
                      <a:endParaRPr lang="pl-PL" sz="125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858725556"/>
                  </a:ext>
                </a:extLst>
              </a:tr>
              <a:tr h="231678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Typy finansowanych projektów i kosztów kwalifikowalnych</a:t>
                      </a:r>
                      <a:endParaRPr lang="pl-PL" sz="14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300" dirty="0">
                        <a:latin typeface="+mj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793004"/>
                  </a:ext>
                </a:extLst>
              </a:tr>
              <a:tr h="502051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Instalacje OZE produkujące energię elektryczną i cieplną na własne potrzeby, instalacje OZE produkujące energię elektryczną i cieplną na sprzedaż, magazyny energii, stacje ładowania samochodów elektrycznych (uzupełniająco).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023880"/>
                  </a:ext>
                </a:extLst>
              </a:tr>
              <a:tr h="236773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Wsparcie bezzwrotne w ramach IF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752430"/>
                  </a:ext>
                </a:extLst>
              </a:tr>
              <a:tr h="473546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Projekty prosumenckie, do 50 kW - umorzenie do 10% wartości pożyczki po rozliczeniu inwestycji, + dodatkowe 10% przy inwestycji w magazyn energii; projekty dotyczące budynków użyteczności publicznej – umorzenie w wysokości do 30% wartości pożyczki.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179366"/>
                  </a:ext>
                </a:extLst>
              </a:tr>
              <a:tr h="236773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Preferencje i grupa docelowa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942900"/>
                  </a:ext>
                </a:extLst>
              </a:tr>
              <a:tr h="441102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Odbiorcy ostateczni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Inwestorzy (w tym przedsiębiorcy) chcący wybudować na terenie województwa instalację wytwarzającą energię z OZE (z wyłączeniem osób fizycznych); firmy typu ESCO.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r>
                        <a:rPr lang="pl-PL" sz="1400" b="0" dirty="0">
                          <a:effectLst/>
                          <a:latin typeface="+mn-lt"/>
                        </a:rPr>
                        <a:t>Inwestorzy (w tym przedsiębiorcy) chcący wybudować na terenie województwa instalację wytwarzającą energię z OZE (z wyłączeniem osób fizycznych); firmy typu ESCO.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253464"/>
                  </a:ext>
                </a:extLst>
              </a:tr>
              <a:tr h="236773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effectLst/>
                          <a:latin typeface="+mn-lt"/>
                        </a:rPr>
                        <a:t>Oprocentowanie i inne opłaty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kumimoji="0" lang="pl-PL" sz="14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Preferencyjne, stałe w całym okresie kredytowania, brak opłat i prowizji.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Preferencyjne, stałe w całym okresie kredytowania, brak opłat i prowizji.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978788"/>
                  </a:ext>
                </a:extLst>
              </a:tr>
              <a:tr h="645301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Inne charakterystyki i ewentualnie preferencje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Maksymalnie uproszczone formalności dla inwestycji do 50 kW; Szybka ocena wniosku pożyczkowego; potencjalne uwzględnienie w wyliczeniu zdolności kredytowej oszczędności w zużyciu energii.</a:t>
                      </a:r>
                      <a:endParaRPr lang="pl-PL" sz="1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Maksymalnie uproszczone formalności dla inwestycji do 50 kW; Szybka ocena wniosku pożyczkowego; potencjalne uwzględnienie w wyliczeniu zdolności kredytowej oszczędności w zużyciu energii.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244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445953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Propozycja IF (6) – Priorytet 7 FEPZ (CP5, CS i)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Propozycja IF (6) – Priorytet 7 FEPZ (CP5, CS i)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16</a:t>
            </a:fld>
            <a:endParaRPr lang="pl-PL"/>
          </a:p>
        </p:txBody>
      </p:sp>
      <p:graphicFrame>
        <p:nvGraphicFramePr>
          <p:cNvPr id="9" name="Tabela 8" descr="Pożyczka rewitalizacyjna - Zachęta do realizacji inwestycji w obszarze rewitalizacji, w tym  także generujących dochód lub oszczędności&#10;&#10;&#10;Kompleksowa realizacja działań na podstawie programów rewitalizacji obszarów zdegradowanych (GPR) jako zintegrowane przedsięwzięcia dotyczące wszystkich aspektów rewitalizacji danego obszaru - o ile rachunek ekonomiczny zagwarantuje spłatę zobowiązania, w szczególności przebudowa lub adaptacja zdegradowanych budynków, obiektów, terenów i przestrzeni w celu przywrócenia lub nadania im nowych funkcji społecznych, gospodarczych, edukacyjnych, kulturalnych lub rekreacyjnych.&#10;">
            <a:extLst>
              <a:ext uri="{FF2B5EF4-FFF2-40B4-BE49-F238E27FC236}">
                <a16:creationId xmlns:a16="http://schemas.microsoft.com/office/drawing/2014/main" id="{D2CCBC46-C41D-43B2-95A8-76C017D3E7B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637612"/>
              </p:ext>
            </p:extLst>
          </p:nvPr>
        </p:nvGraphicFramePr>
        <p:xfrm>
          <a:off x="247828" y="1392963"/>
          <a:ext cx="11704179" cy="4910669"/>
        </p:xfrm>
        <a:graphic>
          <a:graphicData uri="http://schemas.openxmlformats.org/drawingml/2006/table">
            <a:tbl>
              <a:tblPr firstRow="1" firstCol="1" bandRow="1">
                <a:tableStyleId>{BDBED569-4797-4DF1-A0F4-6AAB3CD982D8}</a:tableStyleId>
              </a:tblPr>
              <a:tblGrid>
                <a:gridCol w="2209668">
                  <a:extLst>
                    <a:ext uri="{9D8B030D-6E8A-4147-A177-3AD203B41FA5}">
                      <a16:colId xmlns:a16="http://schemas.microsoft.com/office/drawing/2014/main" val="193169993"/>
                    </a:ext>
                  </a:extLst>
                </a:gridCol>
                <a:gridCol w="1880266">
                  <a:extLst>
                    <a:ext uri="{9D8B030D-6E8A-4147-A177-3AD203B41FA5}">
                      <a16:colId xmlns:a16="http://schemas.microsoft.com/office/drawing/2014/main" val="3441267940"/>
                    </a:ext>
                  </a:extLst>
                </a:gridCol>
                <a:gridCol w="1774414">
                  <a:extLst>
                    <a:ext uri="{9D8B030D-6E8A-4147-A177-3AD203B41FA5}">
                      <a16:colId xmlns:a16="http://schemas.microsoft.com/office/drawing/2014/main" val="2183696845"/>
                    </a:ext>
                  </a:extLst>
                </a:gridCol>
                <a:gridCol w="1357882">
                  <a:extLst>
                    <a:ext uri="{9D8B030D-6E8A-4147-A177-3AD203B41FA5}">
                      <a16:colId xmlns:a16="http://schemas.microsoft.com/office/drawing/2014/main" val="3761354539"/>
                    </a:ext>
                  </a:extLst>
                </a:gridCol>
                <a:gridCol w="2302637">
                  <a:extLst>
                    <a:ext uri="{9D8B030D-6E8A-4147-A177-3AD203B41FA5}">
                      <a16:colId xmlns:a16="http://schemas.microsoft.com/office/drawing/2014/main" val="2779778807"/>
                    </a:ext>
                  </a:extLst>
                </a:gridCol>
                <a:gridCol w="2179312">
                  <a:extLst>
                    <a:ext uri="{9D8B030D-6E8A-4147-A177-3AD203B41FA5}">
                      <a16:colId xmlns:a16="http://schemas.microsoft.com/office/drawing/2014/main" val="2156505436"/>
                    </a:ext>
                  </a:extLst>
                </a:gridCol>
              </a:tblGrid>
              <a:tr h="315966">
                <a:tc gridSpan="6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pl-PL" sz="1600" b="1" dirty="0">
                          <a:solidFill>
                            <a:srgbClr val="000000"/>
                          </a:solidFill>
                          <a:effectLst/>
                          <a:latin typeface="+mn-lt"/>
                          <a:cs typeface="Times New Roman" panose="02020603050405020304" pitchFamily="18" charset="0"/>
                        </a:rPr>
                        <a:t>Pożyczka rewitalizacyjna</a:t>
                      </a:r>
                      <a:endParaRPr lang="pl-PL" sz="1600" b="1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6142825"/>
                  </a:ext>
                </a:extLst>
              </a:tr>
              <a:tr h="24108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 instrumentu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Finansowy / Mieszany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08414"/>
                  </a:ext>
                </a:extLst>
              </a:tr>
              <a:tr h="244526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effectLst/>
                          <a:latin typeface="+mn-lt"/>
                        </a:rPr>
                        <a:t>Cel instrumentu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Zachęta do realizacji inwestycji w obszarze rewitalizacji, w tym  także generujących dochód lub oszczędności</a:t>
                      </a:r>
                      <a:endParaRPr lang="pl-PL" sz="1500" b="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238271"/>
                  </a:ext>
                </a:extLst>
              </a:tr>
              <a:tr h="234665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Wielkość jednostkowej transakcji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Min.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Max.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Karencja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Maksymalna zapadalność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1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Alokacja na IF (mln zł) (bez wynagrodzenia MFP i FP)</a:t>
                      </a:r>
                      <a:endParaRPr lang="pl-PL" sz="14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910535437"/>
                  </a:ext>
                </a:extLst>
              </a:tr>
              <a:tr h="284877">
                <a:tc v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sz="1500" dirty="0">
                          <a:effectLst/>
                          <a:latin typeface="+mn-lt"/>
                        </a:rPr>
                        <a:t> 400 000 zł</a:t>
                      </a:r>
                      <a:endParaRPr lang="en-GB" sz="1500" dirty="0">
                        <a:latin typeface="+mn-lt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dirty="0">
                          <a:effectLst/>
                          <a:latin typeface="+mn-lt"/>
                        </a:rPr>
                        <a:t> 20 000 000 zł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dirty="0">
                          <a:effectLst/>
                          <a:latin typeface="+mn-lt"/>
                        </a:rPr>
                        <a:t> 2 lata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dirty="0">
                          <a:effectLst/>
                          <a:latin typeface="+mn-lt"/>
                        </a:rPr>
                        <a:t> 20 lat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500" b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105,04 mln PLN</a:t>
                      </a:r>
                      <a:endParaRPr lang="pl-PL" sz="15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extLst>
                  <a:ext uri="{0D108BD9-81ED-4DB2-BD59-A6C34878D82A}">
                    <a16:rowId xmlns:a16="http://schemas.microsoft.com/office/drawing/2014/main" val="1858725556"/>
                  </a:ext>
                </a:extLst>
              </a:tr>
              <a:tr h="235899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Typy finansowanych projektów i kosztów kwalifikowalnych</a:t>
                      </a:r>
                      <a:endParaRPr lang="pl-PL" sz="1500" dirty="0"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300" dirty="0">
                        <a:latin typeface="+mj-lt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6793004"/>
                  </a:ext>
                </a:extLst>
              </a:tr>
              <a:tr h="712113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Kompleksowa realizacja działań na podstawie programów rewitalizacji obszarów zdegradowanych (GPR) jako zintegrowane przedsięwzięcia dotyczące wszystkich aspektów rewitalizacji danego obszaru - o ile rachunek ekonomiczny zagwarantuje spłatę zobowiązania, w szczególności przebudowa lub adaptacja zdegradowanych budynków, obiektów, terenów i przestrzeni w celu przywrócenia lub nadania im nowych funkcji społecznych, gospodarczych, edukacyjnych, kulturalnych lub rekreacyjnych.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7023880"/>
                  </a:ext>
                </a:extLst>
              </a:tr>
              <a:tr h="241088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Wsparcie bezzwrotne w ramach IF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84752430"/>
                  </a:ext>
                </a:extLst>
              </a:tr>
              <a:tr h="673823">
                <a:tc gridSpan="6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•Do 5% jeśli przynajmniej część obiektu będzie udostępniana bezpłatnie na potrzeby lokalnej społeczności do świadczenia usług społecznych, kulturalnych, edukacyjnych lub aktywności lokalnej przez okres 5 lat. 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400" b="0" dirty="0">
                          <a:effectLst/>
                          <a:latin typeface="+mn-lt"/>
                        </a:rPr>
                        <a:t>•Dodatkowo 10% dla inwestycji na terenie gmin z SSW.</a:t>
                      </a: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8179366"/>
                  </a:ext>
                </a:extLst>
              </a:tr>
              <a:tr h="241088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effectLst/>
                          <a:latin typeface="+mn-lt"/>
                        </a:rPr>
                        <a:t>Preferencje i grupa docelowa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8942900"/>
                  </a:ext>
                </a:extLst>
              </a:tr>
              <a:tr h="24108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Odbiorcy ostateczni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r>
                        <a:rPr lang="pl-PL" sz="1400" b="0" dirty="0">
                          <a:effectLst/>
                          <a:latin typeface="+mn-lt"/>
                        </a:rPr>
                        <a:t>Zidentyfikowani w GPR, w szczególności przedsiębiorcy, sektor pozarządowy, JST.</a:t>
                      </a:r>
                      <a:endParaRPr lang="pl-PL" sz="1400" dirty="0"/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8253464"/>
                  </a:ext>
                </a:extLst>
              </a:tr>
              <a:tr h="241088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effectLst/>
                          <a:latin typeface="+mn-lt"/>
                        </a:rPr>
                        <a:t>Oprocentowanie i inne opłaty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Stopa referencyjna KE, ale nie więcej niż 2%, z możliwością zmiany w szczególnie uzasadnionych przypadkach np. w sytuacji istotnych zmian na rynku w tym zakresie; brak innych opłat</a:t>
                      </a:r>
                      <a:endParaRPr lang="pl-PL" sz="1400" dirty="0"/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17978788"/>
                  </a:ext>
                </a:extLst>
              </a:tr>
              <a:tr h="267315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r>
                        <a:rPr lang="pl-PL" sz="1500" b="1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Inne charakterystyki i ewentualnie preferencje</a:t>
                      </a:r>
                      <a:endParaRPr lang="pl-PL" sz="15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300"/>
                        </a:spcAft>
                      </a:pPr>
                      <a:endParaRPr lang="pl-PL" sz="15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228" marR="48228" marT="0" marB="0"/>
                </a:tc>
                <a:tc gridSpan="4">
                  <a:txBody>
                    <a:bodyPr/>
                    <a:lstStyle/>
                    <a:p>
                      <a:r>
                        <a:rPr kumimoji="0" lang="pl-PL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Obniżenie oprocentowania bazowego zależnie od wskaźnika społecznego.</a:t>
                      </a:r>
                      <a:endParaRPr lang="pl-PL" sz="1400" dirty="0"/>
                    </a:p>
                  </a:txBody>
                  <a:tcPr marL="48228" marR="48228" marT="0" marB="0"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162447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2320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Alokacja na instrumenty finansowe w FE PZ 2021-2027 i instrumenty w ramach „re-użycia”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793" y="2349000"/>
            <a:ext cx="8203962" cy="1727344"/>
          </a:xfrm>
          <a:solidFill>
            <a:schemeClr val="accent1">
              <a:lumMod val="75000"/>
            </a:schemeClr>
          </a:solidFill>
        </p:spPr>
        <p:txBody>
          <a:bodyPr>
            <a:normAutofit fontScale="90000"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Alokacja na instrumenty finansowe w FE PZ 2021-2027 i instrumenty w ramach „re-użycia”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799744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sz="3600" b="1" dirty="0">
                <a:solidFill>
                  <a:schemeClr val="bg1"/>
                </a:solidFill>
              </a:rPr>
              <a:t>Alokacja na IF w FEPZ 2021-2027 (bez wynagrodzeń MFP i PF)</a:t>
            </a:r>
            <a:endParaRPr lang="pl-PL" sz="3600" b="1" dirty="0">
              <a:highlight>
                <a:srgbClr val="00FFFF"/>
              </a:highlight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18</a:t>
            </a:fld>
            <a:endParaRPr lang="pl-PL" dirty="0"/>
          </a:p>
        </p:txBody>
      </p:sp>
      <p:pic>
        <p:nvPicPr>
          <p:cNvPr id="5" name="Grafika 4" descr="Ostrzeżenie z wypełnieniem pełnym">
            <a:extLst>
              <a:ext uri="{FF2B5EF4-FFF2-40B4-BE49-F238E27FC236}">
                <a16:creationId xmlns:a16="http://schemas.microsoft.com/office/drawing/2014/main" id="{A3E05189-1CD1-49A9-A53B-2ACD092E3F99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5399" y="1711073"/>
            <a:ext cx="914400" cy="914400"/>
          </a:xfrm>
          <a:prstGeom prst="rect">
            <a:avLst/>
          </a:prstGeom>
        </p:spPr>
      </p:pic>
      <p:graphicFrame>
        <p:nvGraphicFramePr>
          <p:cNvPr id="15" name="Tabela 15" descr="Pożyczka na innowacje i wzrost konkurencyjności 278,12 mln zł&#10;Standardowa pożyczka rozwojowa 119,20 mln zł&#10;Pożyczka z premią na poprawę efektywności energetycznej budynków mieszkalnych i budynków użyteczności publicznej 140,00 mln zł&#10;Pożyczka z premią dla przedsiębiorstw 50,00 mln zł&#10;Pożyczka OZE z premią 160,00 mln zł&#10;Pożyczka rewitalizacyjna 105,04  mln zł&#10;&#10;&#10;&#10;&#10;&#10;&#10;&#10;&#10;">
            <a:extLst>
              <a:ext uri="{FF2B5EF4-FFF2-40B4-BE49-F238E27FC236}">
                <a16:creationId xmlns:a16="http://schemas.microsoft.com/office/drawing/2014/main" id="{E78A525B-54BC-48D6-9136-5618291C27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8515366"/>
              </p:ext>
            </p:extLst>
          </p:nvPr>
        </p:nvGraphicFramePr>
        <p:xfrm>
          <a:off x="1119740" y="1874384"/>
          <a:ext cx="10399609" cy="3779520"/>
        </p:xfrm>
        <a:graphic>
          <a:graphicData uri="http://schemas.openxmlformats.org/drawingml/2006/table">
            <a:tbl>
              <a:tblPr firstRow="1" bandRow="1">
                <a:tableStyleId>{8799B23B-EC83-4686-B30A-512413B5E67A}</a:tableStyleId>
              </a:tblPr>
              <a:tblGrid>
                <a:gridCol w="4981575">
                  <a:extLst>
                    <a:ext uri="{9D8B030D-6E8A-4147-A177-3AD203B41FA5}">
                      <a16:colId xmlns:a16="http://schemas.microsoft.com/office/drawing/2014/main" val="185898234"/>
                    </a:ext>
                  </a:extLst>
                </a:gridCol>
                <a:gridCol w="2500789">
                  <a:extLst>
                    <a:ext uri="{9D8B030D-6E8A-4147-A177-3AD203B41FA5}">
                      <a16:colId xmlns:a16="http://schemas.microsoft.com/office/drawing/2014/main" val="2343302273"/>
                    </a:ext>
                  </a:extLst>
                </a:gridCol>
                <a:gridCol w="1687032">
                  <a:extLst>
                    <a:ext uri="{9D8B030D-6E8A-4147-A177-3AD203B41FA5}">
                      <a16:colId xmlns:a16="http://schemas.microsoft.com/office/drawing/2014/main" val="2628550938"/>
                    </a:ext>
                  </a:extLst>
                </a:gridCol>
                <a:gridCol w="1230213">
                  <a:extLst>
                    <a:ext uri="{9D8B030D-6E8A-4147-A177-3AD203B41FA5}">
                      <a16:colId xmlns:a16="http://schemas.microsoft.com/office/drawing/2014/main" val="82140285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Nazwa instrumentu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Priorytet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Alokacja </a:t>
                      </a:r>
                    </a:p>
                    <a:p>
                      <a:pPr algn="ctr"/>
                      <a:r>
                        <a:rPr lang="pl-PL" dirty="0"/>
                        <a:t>w mln zł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Udział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08134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Pożyczka na innowacje i wzrost konkurencyjności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P1 (CP1, CS iii)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278,12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35,5%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0448758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Standardowa pożyczka rozwojowa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P1 (CP1, CS iii)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119,20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15,2%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4613335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Pożyczka z premią na poprawę efektywności energetycznej budynków mieszkalnych i budynków użyteczności publicznej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P2 (CP2, CS i)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l-PL" dirty="0"/>
                        <a:t>140,00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15,2%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911837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Pożyczka z premią dla przedsiębiorstw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P2 (CP2, CS i oraz CS iv)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50,00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5,4%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589054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Pożyczka OZE z premią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dirty="0"/>
                        <a:t>P2 (CP2, CS ii)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160,00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17,3%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99761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pl-PL" dirty="0"/>
                        <a:t>Pożyczka rewitalizacyjna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pl-PL" dirty="0"/>
                        <a:t>P7 (CP5, CS i)</a:t>
                      </a:r>
                      <a:endParaRPr lang="en-GB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pl-PL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105,04</a:t>
                      </a:r>
                      <a:endParaRPr lang="en-GB" sz="1800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800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11,4%</a:t>
                      </a: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3158644154"/>
                  </a:ext>
                </a:extLst>
              </a:tr>
              <a:tr h="370840">
                <a:tc gridSpan="2">
                  <a:txBody>
                    <a:bodyPr/>
                    <a:lstStyle/>
                    <a:p>
                      <a:pPr algn="r"/>
                      <a:r>
                        <a:rPr lang="pl-PL" b="1" dirty="0"/>
                        <a:t>RAZEM</a:t>
                      </a:r>
                      <a:endParaRPr lang="en-GB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pl-PL" sz="1800" b="1" kern="120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852,36     </a:t>
                      </a: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06309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992771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Instrumenty finansowe w ramach „re-użycia”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Instrumenty finansowe w ramach „re-użycia”</a:t>
            </a:r>
          </a:p>
        </p:txBody>
      </p:sp>
      <p:sp>
        <p:nvSpPr>
          <p:cNvPr id="3" name="Symbol zastępczy zawartości 2" descr="Pożyczka na wkład własny dla pośredników finansowych.&#10;Pożyczka na szeroki zakres celów dla MŚP.&#10;Instrument reporęczeniowy.&#10;Pożyczka na cele obrotowe.&#10;(ewentualnie) Pożyczka na zakup nieruchomości.&#10;Pożyczka na rozwój zawodowych źródeł OZE, pow. 0,5 MW.&#10;Poręczenia dedykowane niewielkim podmiotom, inwestującym w zawodowe źródła OZE.&#10;Poręczenia  dla osób fizycznych lub spółek celowych, wykupujących całe budynki (kamienice) do kompleksowego remontu w celu późniejszego wynajmu.&#10;Pożyczka miejska.&#10;">
            <a:extLst>
              <a:ext uri="{FF2B5EF4-FFF2-40B4-BE49-F238E27FC236}">
                <a16:creationId xmlns:a16="http://schemas.microsoft.com/office/drawing/2014/main" id="{48CD48E7-BD6B-4EF9-A4BB-9820E9804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409" y="1541358"/>
            <a:ext cx="10913166" cy="460869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Pożyczka na </a:t>
            </a:r>
            <a:r>
              <a:rPr lang="pl-PL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wkład własny </a:t>
            </a: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dla pośredników finansowych</a:t>
            </a:r>
            <a:r>
              <a:rPr lang="pl-PL" sz="2000" dirty="0"/>
              <a:t>.</a:t>
            </a:r>
          </a:p>
          <a:p>
            <a:pPr>
              <a:lnSpc>
                <a:spcPct val="110000"/>
              </a:lnSpc>
            </a:pP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Pożyczka na </a:t>
            </a:r>
            <a:r>
              <a:rPr lang="pl-PL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szeroki zakres celów dla MŚP</a:t>
            </a: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pl-PL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Instrument </a:t>
            </a:r>
            <a:r>
              <a:rPr lang="pl-PL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reporęczeniowy</a:t>
            </a:r>
            <a:r>
              <a:rPr lang="pl-PL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pl-PL" sz="2000" dirty="0"/>
              <a:t>Pożyczka na </a:t>
            </a:r>
            <a:r>
              <a:rPr lang="pl-PL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cele obrotowe</a:t>
            </a:r>
            <a:r>
              <a:rPr lang="pl-PL" sz="2000" dirty="0"/>
              <a:t>.</a:t>
            </a:r>
          </a:p>
          <a:p>
            <a:pPr>
              <a:lnSpc>
                <a:spcPct val="110000"/>
              </a:lnSpc>
            </a:pPr>
            <a:r>
              <a:rPr lang="pl-PL" sz="2000" dirty="0"/>
              <a:t>(ewentualnie) Pożyczka na </a:t>
            </a:r>
            <a:r>
              <a:rPr lang="pl-PL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zakup nieruchomości</a:t>
            </a:r>
            <a:r>
              <a:rPr lang="pl-PL" sz="2000" dirty="0"/>
              <a:t>.</a:t>
            </a:r>
          </a:p>
          <a:p>
            <a:pPr>
              <a:lnSpc>
                <a:spcPct val="110000"/>
              </a:lnSpc>
            </a:pP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Pożyczka na </a:t>
            </a:r>
            <a:r>
              <a:rPr lang="pl-PL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rozwój zawodowych źródeł OZE</a:t>
            </a: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pow. 0,5 MW.</a:t>
            </a:r>
          </a:p>
          <a:p>
            <a:pPr>
              <a:lnSpc>
                <a:spcPct val="110000"/>
              </a:lnSpc>
            </a:pPr>
            <a:r>
              <a:rPr lang="pl-PL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Poręczenia</a:t>
            </a: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dedykowane niewielkim podmiotom, inwestującym w </a:t>
            </a:r>
            <a:r>
              <a:rPr lang="pl-PL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zawodowe źródła OZE</a:t>
            </a:r>
            <a:r>
              <a:rPr lang="pl-PL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pl-PL" sz="20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Poręczenia  dla osób fizycznych lub spółek celowych</a:t>
            </a: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wykupujących całe budynki (kamienice) do kompleksowego remontu w celu późniejszego wynajmu</a:t>
            </a:r>
            <a:r>
              <a:rPr lang="pl-PL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pl-PL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Pożyczka miejska</a:t>
            </a:r>
            <a:r>
              <a:rPr lang="pl-PL" sz="2000" dirty="0">
                <a:latin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l-PL" sz="2000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19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1879090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chemat blokowy: dokument 7" descr="Dane badawcze ilościowe&#10;">
            <a:extLst>
              <a:ext uri="{FF2B5EF4-FFF2-40B4-BE49-F238E27FC236}">
                <a16:creationId xmlns:a16="http://schemas.microsoft.com/office/drawing/2014/main" id="{934C94C5-3B84-4462-9ABA-D44523240FE2}"/>
              </a:ext>
            </a:extLst>
          </p:cNvPr>
          <p:cNvSpPr/>
          <p:nvPr/>
        </p:nvSpPr>
        <p:spPr>
          <a:xfrm>
            <a:off x="5389787" y="3227333"/>
            <a:ext cx="2035277" cy="894953"/>
          </a:xfrm>
          <a:prstGeom prst="flowChartDocumen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 fontScale="40000" lnSpcReduction="20000"/>
          </a:bodyPr>
          <a:lstStyle/>
          <a:p>
            <a:pPr marL="268288">
              <a:lnSpc>
                <a:spcPct val="90000"/>
              </a:lnSpc>
              <a:spcBef>
                <a:spcPct val="0"/>
              </a:spcBef>
            </a:pPr>
            <a:r>
              <a:rPr lang="pl-PL" sz="4400" dirty="0">
                <a:solidFill>
                  <a:schemeClr val="bg1"/>
                </a:solidFill>
                <a:ea typeface="+mj-ea"/>
                <a:cs typeface="+mj-cs"/>
              </a:rPr>
              <a:t>Dane badawcze ilościowe</a:t>
            </a:r>
            <a:endParaRPr lang="en-GB" sz="4400" dirty="0">
              <a:solidFill>
                <a:schemeClr val="bg1"/>
              </a:solidFill>
              <a:ea typeface="+mj-ea"/>
              <a:cs typeface="+mj-cs"/>
            </a:endParaRPr>
          </a:p>
        </p:txBody>
      </p:sp>
      <p:sp>
        <p:nvSpPr>
          <p:cNvPr id="2" name="Tytuł 1" descr="Cele badania i koncepcja badania">
            <a:extLst>
              <a:ext uri="{FF2B5EF4-FFF2-40B4-BE49-F238E27FC236}">
                <a16:creationId xmlns:a16="http://schemas.microsoft.com/office/drawing/2014/main" id="{E3A400B0-2878-4995-BD99-6DAE25C61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5124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Cele badania i koncepcja badania</a:t>
            </a:r>
          </a:p>
        </p:txBody>
      </p:sp>
      <p:sp>
        <p:nvSpPr>
          <p:cNvPr id="3" name="Symbol zastępczy zawartości 2" descr="Cel główny: wskazanie możliwości i zasadności zastosowania instrumentów finansowych w celach politycznych i celach szczegółowych wraz z uzasadnieniem oraz oceną zapotrzebowania na instrumenty finansowe wraz z oszacowaniem wielkości luki finansowej w województwie zachodniopomorskim wynikającej z zapisów art. 52(3) Rozporządzenia Ogólnego&#10;">
            <a:extLst>
              <a:ext uri="{FF2B5EF4-FFF2-40B4-BE49-F238E27FC236}">
                <a16:creationId xmlns:a16="http://schemas.microsoft.com/office/drawing/2014/main" id="{FE6C2031-3FCC-4FBB-9331-3B2E69D66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7961" y="1663216"/>
            <a:ext cx="3910485" cy="2822295"/>
          </a:xfrm>
          <a:ln>
            <a:solidFill>
              <a:schemeClr val="accent1">
                <a:shade val="50000"/>
              </a:schemeClr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pl-PL" sz="1800" b="1" dirty="0">
                <a:solidFill>
                  <a:srgbClr val="7030A0"/>
                </a:solidFill>
              </a:rPr>
              <a:t>Cel główny: </a:t>
            </a: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wskazanie możliwości i zasadności zastosowania instrumentów finansowych w celach politycznych i celach szczegółowych wraz z uzasadnieniem oraz oceną zapotrzebowania na instrumenty finansowe wraz z oszacowaniem wielkości luki finansowej w województwie zachodniopomorskim wynikającej z zapisów art. 52(3) Rozporządzenia Ogólnego</a:t>
            </a:r>
            <a:endParaRPr lang="pl-PL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0AD41BA2-B759-416E-8ECF-6FFA915980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2</a:t>
            </a:fld>
            <a:endParaRPr lang="pl-PL" dirty="0"/>
          </a:p>
        </p:txBody>
      </p:sp>
      <p:sp>
        <p:nvSpPr>
          <p:cNvPr id="6" name="Schemat blokowy: dokument 5" descr="Dane zastane&#10;">
            <a:extLst>
              <a:ext uri="{FF2B5EF4-FFF2-40B4-BE49-F238E27FC236}">
                <a16:creationId xmlns:a16="http://schemas.microsoft.com/office/drawing/2014/main" id="{E40E986E-FE7E-4199-A988-7512F304D396}"/>
              </a:ext>
            </a:extLst>
          </p:cNvPr>
          <p:cNvSpPr/>
          <p:nvPr/>
        </p:nvSpPr>
        <p:spPr>
          <a:xfrm>
            <a:off x="4876801" y="1720318"/>
            <a:ext cx="2035277" cy="894953"/>
          </a:xfrm>
          <a:prstGeom prst="flowChartDocument">
            <a:avLst/>
          </a:prstGeom>
          <a:solidFill>
            <a:srgbClr val="2E47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Dane zastane</a:t>
            </a:r>
            <a:endParaRPr lang="en-GB" dirty="0"/>
          </a:p>
        </p:txBody>
      </p:sp>
      <p:sp>
        <p:nvSpPr>
          <p:cNvPr id="9" name="Schemat blokowy: dokument 8" descr="Dane badawcze jakościowe&#10;">
            <a:extLst>
              <a:ext uri="{FF2B5EF4-FFF2-40B4-BE49-F238E27FC236}">
                <a16:creationId xmlns:a16="http://schemas.microsoft.com/office/drawing/2014/main" id="{2B66AF17-88F1-4D70-A804-EB5614B9F936}"/>
              </a:ext>
            </a:extLst>
          </p:cNvPr>
          <p:cNvSpPr/>
          <p:nvPr/>
        </p:nvSpPr>
        <p:spPr>
          <a:xfrm>
            <a:off x="5389787" y="4973039"/>
            <a:ext cx="2035277" cy="894953"/>
          </a:xfrm>
          <a:prstGeom prst="flowChartDocumen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Dane badawcze jakościowe</a:t>
            </a:r>
            <a:endParaRPr lang="en-GB" dirty="0"/>
          </a:p>
        </p:txBody>
      </p:sp>
      <p:sp>
        <p:nvSpPr>
          <p:cNvPr id="10" name="pole tekstowe 9" descr="6 grup respondentów&#10;">
            <a:extLst>
              <a:ext uri="{FF2B5EF4-FFF2-40B4-BE49-F238E27FC236}">
                <a16:creationId xmlns:a16="http://schemas.microsoft.com/office/drawing/2014/main" id="{399BF092-DAAD-4076-BC05-73C207D30B5B}"/>
              </a:ext>
            </a:extLst>
          </p:cNvPr>
          <p:cNvSpPr txBox="1"/>
          <p:nvPr/>
        </p:nvSpPr>
        <p:spPr>
          <a:xfrm>
            <a:off x="6163958" y="3900737"/>
            <a:ext cx="1520153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l-PL" sz="1600" dirty="0"/>
              <a:t>6 grup respondentów</a:t>
            </a:r>
            <a:endParaRPr lang="en-GB" sz="1600" dirty="0"/>
          </a:p>
        </p:txBody>
      </p:sp>
      <p:sp>
        <p:nvSpPr>
          <p:cNvPr id="12" name="pole tekstowe 11" descr="3 grupy respondentów&#10;">
            <a:extLst>
              <a:ext uri="{FF2B5EF4-FFF2-40B4-BE49-F238E27FC236}">
                <a16:creationId xmlns:a16="http://schemas.microsoft.com/office/drawing/2014/main" id="{21A92794-91BA-4389-A146-6D7E46CBF863}"/>
              </a:ext>
            </a:extLst>
          </p:cNvPr>
          <p:cNvSpPr txBox="1"/>
          <p:nvPr/>
        </p:nvSpPr>
        <p:spPr>
          <a:xfrm>
            <a:off x="6163958" y="5601132"/>
            <a:ext cx="1520153" cy="58477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l-PL" sz="1600" dirty="0"/>
              <a:t>3 grupy respondentów</a:t>
            </a:r>
            <a:endParaRPr lang="en-GB" sz="1600" dirty="0"/>
          </a:p>
        </p:txBody>
      </p:sp>
      <p:sp>
        <p:nvSpPr>
          <p:cNvPr id="13" name="Łza 12" descr="Analiza danych&#10;">
            <a:extLst>
              <a:ext uri="{FF2B5EF4-FFF2-40B4-BE49-F238E27FC236}">
                <a16:creationId xmlns:a16="http://schemas.microsoft.com/office/drawing/2014/main" id="{1BD18B03-FCE8-4EA9-8177-E095D1DC63D4}"/>
              </a:ext>
            </a:extLst>
          </p:cNvPr>
          <p:cNvSpPr/>
          <p:nvPr/>
        </p:nvSpPr>
        <p:spPr>
          <a:xfrm>
            <a:off x="7835022" y="1604494"/>
            <a:ext cx="1236303" cy="1181908"/>
          </a:xfrm>
          <a:prstGeom prst="teardrop">
            <a:avLst/>
          </a:prstGeom>
          <a:solidFill>
            <a:srgbClr val="2E471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Analiza danych</a:t>
            </a:r>
            <a:endParaRPr lang="en-GB" dirty="0"/>
          </a:p>
        </p:txBody>
      </p:sp>
      <p:sp>
        <p:nvSpPr>
          <p:cNvPr id="14" name="Łza 13" descr="Analiza danych&#10;">
            <a:extLst>
              <a:ext uri="{FF2B5EF4-FFF2-40B4-BE49-F238E27FC236}">
                <a16:creationId xmlns:a16="http://schemas.microsoft.com/office/drawing/2014/main" id="{6D79D671-624F-4A87-BE76-DB8894A9510D}"/>
              </a:ext>
            </a:extLst>
          </p:cNvPr>
          <p:cNvSpPr/>
          <p:nvPr/>
        </p:nvSpPr>
        <p:spPr>
          <a:xfrm>
            <a:off x="7903769" y="3078292"/>
            <a:ext cx="1236303" cy="1181908"/>
          </a:xfrm>
          <a:prstGeom prst="teardrop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r>
              <a:rPr lang="pl-PL" dirty="0">
                <a:solidFill>
                  <a:schemeClr val="lt1"/>
                </a:solidFill>
              </a:rPr>
              <a:t>Analiza danych</a:t>
            </a:r>
            <a:endParaRPr lang="en-GB" dirty="0">
              <a:solidFill>
                <a:schemeClr val="lt1"/>
              </a:solidFill>
            </a:endParaRPr>
          </a:p>
        </p:txBody>
      </p:sp>
      <p:sp>
        <p:nvSpPr>
          <p:cNvPr id="15" name="Łza 14" descr="Analiza danych&#10;">
            <a:extLst>
              <a:ext uri="{FF2B5EF4-FFF2-40B4-BE49-F238E27FC236}">
                <a16:creationId xmlns:a16="http://schemas.microsoft.com/office/drawing/2014/main" id="{6A286A07-2144-4A55-8942-528F31E34094}"/>
              </a:ext>
            </a:extLst>
          </p:cNvPr>
          <p:cNvSpPr/>
          <p:nvPr/>
        </p:nvSpPr>
        <p:spPr>
          <a:xfrm>
            <a:off x="7848807" y="4825986"/>
            <a:ext cx="1236303" cy="1181908"/>
          </a:xfrm>
          <a:prstGeom prst="teardrop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/>
              <a:t>Analiza danych</a:t>
            </a:r>
            <a:endParaRPr lang="en-GB" dirty="0"/>
          </a:p>
        </p:txBody>
      </p:sp>
      <p:sp>
        <p:nvSpPr>
          <p:cNvPr id="16" name="Prostokąt: zaokrąglone rogi 15" descr="Synteza wyników – M1&#10;">
            <a:extLst>
              <a:ext uri="{FF2B5EF4-FFF2-40B4-BE49-F238E27FC236}">
                <a16:creationId xmlns:a16="http://schemas.microsoft.com/office/drawing/2014/main" id="{4DFC3243-7C8C-4C1C-AE89-E80486640FE1}"/>
              </a:ext>
            </a:extLst>
          </p:cNvPr>
          <p:cNvSpPr/>
          <p:nvPr/>
        </p:nvSpPr>
        <p:spPr>
          <a:xfrm>
            <a:off x="10147317" y="1667310"/>
            <a:ext cx="1647117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Synteza wyników – M1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7" name="Prostokąt: jeden ścięty róg 16" descr="Rekomendacje&#10;">
            <a:extLst>
              <a:ext uri="{FF2B5EF4-FFF2-40B4-BE49-F238E27FC236}">
                <a16:creationId xmlns:a16="http://schemas.microsoft.com/office/drawing/2014/main" id="{4A79982A-B8DE-4C6B-A85A-D466BB18D063}"/>
              </a:ext>
            </a:extLst>
          </p:cNvPr>
          <p:cNvSpPr/>
          <p:nvPr/>
        </p:nvSpPr>
        <p:spPr>
          <a:xfrm>
            <a:off x="10174354" y="2994248"/>
            <a:ext cx="1601507" cy="590104"/>
          </a:xfrm>
          <a:prstGeom prst="snip1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bg1"/>
                </a:solidFill>
              </a:rPr>
              <a:t>Rekomendacje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8" name="Prostokąt: zaokrąglone rogi 17" descr="Synteza wyników – M2&#10;">
            <a:extLst>
              <a:ext uri="{FF2B5EF4-FFF2-40B4-BE49-F238E27FC236}">
                <a16:creationId xmlns:a16="http://schemas.microsoft.com/office/drawing/2014/main" id="{51E27BC8-84D1-4C9C-A526-64FED32C2988}"/>
              </a:ext>
            </a:extLst>
          </p:cNvPr>
          <p:cNvSpPr/>
          <p:nvPr/>
        </p:nvSpPr>
        <p:spPr>
          <a:xfrm>
            <a:off x="10160568" y="3831290"/>
            <a:ext cx="1647117" cy="1080000"/>
          </a:xfrm>
          <a:prstGeom prst="round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tx1"/>
                </a:solidFill>
              </a:rPr>
              <a:t>Synteza wyników – M2</a:t>
            </a:r>
            <a:endParaRPr lang="en-GB" sz="1600" b="1" dirty="0">
              <a:solidFill>
                <a:schemeClr val="tx1"/>
              </a:solidFill>
            </a:endParaRPr>
          </a:p>
        </p:txBody>
      </p:sp>
      <p:sp>
        <p:nvSpPr>
          <p:cNvPr id="19" name="Prostokąt: jeden ścięty róg 18" descr="Rekomendacje&#10;">
            <a:extLst>
              <a:ext uri="{FF2B5EF4-FFF2-40B4-BE49-F238E27FC236}">
                <a16:creationId xmlns:a16="http://schemas.microsoft.com/office/drawing/2014/main" id="{F8DA79E1-EB08-4074-98F3-D2BAD23F0F4A}"/>
              </a:ext>
            </a:extLst>
          </p:cNvPr>
          <p:cNvSpPr/>
          <p:nvPr/>
        </p:nvSpPr>
        <p:spPr>
          <a:xfrm>
            <a:off x="10191318" y="5190690"/>
            <a:ext cx="1602793" cy="590104"/>
          </a:xfrm>
          <a:prstGeom prst="snip1Rect">
            <a:avLst/>
          </a:prstGeom>
          <a:solidFill>
            <a:schemeClr val="tx1">
              <a:lumMod val="65000"/>
              <a:lumOff val="3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>
                <a:solidFill>
                  <a:schemeClr val="bg1"/>
                </a:solidFill>
              </a:rPr>
              <a:t>Rekomendacje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0" name="pole tekstowe 19" descr="Dokumenty">
            <a:extLst>
              <a:ext uri="{FF2B5EF4-FFF2-40B4-BE49-F238E27FC236}">
                <a16:creationId xmlns:a16="http://schemas.microsoft.com/office/drawing/2014/main" id="{F304977B-7455-4D06-829C-3970779900DE}"/>
              </a:ext>
            </a:extLst>
          </p:cNvPr>
          <p:cNvSpPr txBox="1"/>
          <p:nvPr/>
        </p:nvSpPr>
        <p:spPr>
          <a:xfrm>
            <a:off x="5904912" y="2303005"/>
            <a:ext cx="1263310" cy="33855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pl-PL" sz="1600" dirty="0"/>
              <a:t>Dokumenty</a:t>
            </a:r>
            <a:endParaRPr lang="en-GB" sz="1600" dirty="0"/>
          </a:p>
        </p:txBody>
      </p:sp>
      <p:cxnSp>
        <p:nvCxnSpPr>
          <p:cNvPr id="22" name="Łącznik prosty ze strzałką 21">
            <a:extLst>
              <a:ext uri="{FF2B5EF4-FFF2-40B4-BE49-F238E27FC236}">
                <a16:creationId xmlns:a16="http://schemas.microsoft.com/office/drawing/2014/main" id="{390A8526-CB4D-481E-8C4C-B17502B6466B}"/>
              </a:ext>
            </a:extLst>
          </p:cNvPr>
          <p:cNvCxnSpPr>
            <a:stCxn id="6" idx="3"/>
          </p:cNvCxnSpPr>
          <p:nvPr/>
        </p:nvCxnSpPr>
        <p:spPr>
          <a:xfrm flipV="1">
            <a:off x="6912078" y="2167794"/>
            <a:ext cx="922944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Łącznik prosty ze strzałką 28">
            <a:extLst>
              <a:ext uri="{FF2B5EF4-FFF2-40B4-BE49-F238E27FC236}">
                <a16:creationId xmlns:a16="http://schemas.microsoft.com/office/drawing/2014/main" id="{5B22B9D5-BA50-4DD2-95D6-23D984933EA8}"/>
              </a:ext>
            </a:extLst>
          </p:cNvPr>
          <p:cNvCxnSpPr>
            <a:stCxn id="8" idx="3"/>
            <a:endCxn id="14" idx="4"/>
          </p:cNvCxnSpPr>
          <p:nvPr/>
        </p:nvCxnSpPr>
        <p:spPr>
          <a:xfrm flipV="1">
            <a:off x="7425064" y="3669246"/>
            <a:ext cx="478705" cy="5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Łącznik prosty ze strzałką 30">
            <a:extLst>
              <a:ext uri="{FF2B5EF4-FFF2-40B4-BE49-F238E27FC236}">
                <a16:creationId xmlns:a16="http://schemas.microsoft.com/office/drawing/2014/main" id="{4A0EFBF2-94DA-4007-B93F-345E04268335}"/>
              </a:ext>
            </a:extLst>
          </p:cNvPr>
          <p:cNvCxnSpPr>
            <a:stCxn id="9" idx="3"/>
            <a:endCxn id="15" idx="4"/>
          </p:cNvCxnSpPr>
          <p:nvPr/>
        </p:nvCxnSpPr>
        <p:spPr>
          <a:xfrm flipV="1">
            <a:off x="7425064" y="5416940"/>
            <a:ext cx="423743" cy="3576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Łącznik: łamany 32">
            <a:extLst>
              <a:ext uri="{FF2B5EF4-FFF2-40B4-BE49-F238E27FC236}">
                <a16:creationId xmlns:a16="http://schemas.microsoft.com/office/drawing/2014/main" id="{40D0DD99-E62D-4C83-90E2-EECED272CF77}"/>
              </a:ext>
            </a:extLst>
          </p:cNvPr>
          <p:cNvCxnSpPr>
            <a:cxnSpLocks/>
          </p:cNvCxnSpPr>
          <p:nvPr/>
        </p:nvCxnSpPr>
        <p:spPr>
          <a:xfrm flipV="1">
            <a:off x="9085110" y="2180806"/>
            <a:ext cx="1062207" cy="3209630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Łącznik prosty ze strzałką 36">
            <a:extLst>
              <a:ext uri="{FF2B5EF4-FFF2-40B4-BE49-F238E27FC236}">
                <a16:creationId xmlns:a16="http://schemas.microsoft.com/office/drawing/2014/main" id="{67872272-3CF3-45C8-9C75-F0902BB9CBC3}"/>
              </a:ext>
            </a:extLst>
          </p:cNvPr>
          <p:cNvCxnSpPr>
            <a:stCxn id="14" idx="0"/>
          </p:cNvCxnSpPr>
          <p:nvPr/>
        </p:nvCxnSpPr>
        <p:spPr>
          <a:xfrm>
            <a:off x="9140072" y="3669246"/>
            <a:ext cx="46288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id="{34C5EBA0-F021-4613-805A-A7E640E7409B}"/>
              </a:ext>
            </a:extLst>
          </p:cNvPr>
          <p:cNvCxnSpPr>
            <a:cxnSpLocks/>
          </p:cNvCxnSpPr>
          <p:nvPr/>
        </p:nvCxnSpPr>
        <p:spPr>
          <a:xfrm>
            <a:off x="9071325" y="2182196"/>
            <a:ext cx="53163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3" name="Łącznik prosty ze strzałką 42">
            <a:extLst>
              <a:ext uri="{FF2B5EF4-FFF2-40B4-BE49-F238E27FC236}">
                <a16:creationId xmlns:a16="http://schemas.microsoft.com/office/drawing/2014/main" id="{25E6540B-E49F-423B-B858-26101A933285}"/>
              </a:ext>
            </a:extLst>
          </p:cNvPr>
          <p:cNvCxnSpPr>
            <a:cxnSpLocks/>
            <a:stCxn id="16" idx="2"/>
            <a:endCxn id="17" idx="3"/>
          </p:cNvCxnSpPr>
          <p:nvPr/>
        </p:nvCxnSpPr>
        <p:spPr>
          <a:xfrm>
            <a:off x="10970876" y="2747310"/>
            <a:ext cx="4232" cy="246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Łącznik prosty ze strzałką 45">
            <a:extLst>
              <a:ext uri="{FF2B5EF4-FFF2-40B4-BE49-F238E27FC236}">
                <a16:creationId xmlns:a16="http://schemas.microsoft.com/office/drawing/2014/main" id="{C728B718-69B2-4F85-A7A6-23F587B633E2}"/>
              </a:ext>
            </a:extLst>
          </p:cNvPr>
          <p:cNvCxnSpPr>
            <a:stCxn id="17" idx="1"/>
            <a:endCxn id="18" idx="0"/>
          </p:cNvCxnSpPr>
          <p:nvPr/>
        </p:nvCxnSpPr>
        <p:spPr>
          <a:xfrm>
            <a:off x="10975108" y="3584352"/>
            <a:ext cx="9019" cy="246938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Łącznik prosty ze strzałką 47">
            <a:extLst>
              <a:ext uri="{FF2B5EF4-FFF2-40B4-BE49-F238E27FC236}">
                <a16:creationId xmlns:a16="http://schemas.microsoft.com/office/drawing/2014/main" id="{5F317C02-1D5B-4AE4-A534-0449C7A1E468}"/>
              </a:ext>
            </a:extLst>
          </p:cNvPr>
          <p:cNvCxnSpPr>
            <a:stCxn id="18" idx="2"/>
            <a:endCxn id="19" idx="3"/>
          </p:cNvCxnSpPr>
          <p:nvPr/>
        </p:nvCxnSpPr>
        <p:spPr>
          <a:xfrm>
            <a:off x="10984127" y="4911290"/>
            <a:ext cx="8588" cy="27940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Łącznik: łamany 52">
            <a:extLst>
              <a:ext uri="{FF2B5EF4-FFF2-40B4-BE49-F238E27FC236}">
                <a16:creationId xmlns:a16="http://schemas.microsoft.com/office/drawing/2014/main" id="{6A838CCA-C200-4CE6-ACFF-5EC2AC01C095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9461935" y="4813781"/>
            <a:ext cx="1141123" cy="282647"/>
          </a:xfrm>
          <a:prstGeom prst="bentConnector2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Łącznik prosty 55">
            <a:extLst>
              <a:ext uri="{FF2B5EF4-FFF2-40B4-BE49-F238E27FC236}">
                <a16:creationId xmlns:a16="http://schemas.microsoft.com/office/drawing/2014/main" id="{02677766-9F85-4B5B-BC9D-971DD7DC91A6}"/>
              </a:ext>
            </a:extLst>
          </p:cNvPr>
          <p:cNvCxnSpPr/>
          <p:nvPr/>
        </p:nvCxnSpPr>
        <p:spPr>
          <a:xfrm>
            <a:off x="9085110" y="5527016"/>
            <a:ext cx="792811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8" name="Łącznik prosty 57">
            <a:extLst>
              <a:ext uri="{FF2B5EF4-FFF2-40B4-BE49-F238E27FC236}">
                <a16:creationId xmlns:a16="http://schemas.microsoft.com/office/drawing/2014/main" id="{39595102-0B15-460E-8336-0DB63E600887}"/>
              </a:ext>
            </a:extLst>
          </p:cNvPr>
          <p:cNvCxnSpPr>
            <a:cxnSpLocks/>
          </p:cNvCxnSpPr>
          <p:nvPr/>
        </p:nvCxnSpPr>
        <p:spPr>
          <a:xfrm flipH="1">
            <a:off x="5097841" y="2588767"/>
            <a:ext cx="17498" cy="280166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0" name="Łącznik prosty ze strzałką 59">
            <a:extLst>
              <a:ext uri="{FF2B5EF4-FFF2-40B4-BE49-F238E27FC236}">
                <a16:creationId xmlns:a16="http://schemas.microsoft.com/office/drawing/2014/main" id="{BF557958-B4A5-4E53-B6BF-DE309D574D8B}"/>
              </a:ext>
            </a:extLst>
          </p:cNvPr>
          <p:cNvCxnSpPr>
            <a:endCxn id="8" idx="1"/>
          </p:cNvCxnSpPr>
          <p:nvPr/>
        </p:nvCxnSpPr>
        <p:spPr>
          <a:xfrm>
            <a:off x="5128591" y="3669246"/>
            <a:ext cx="261196" cy="556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2" name="Łącznik prosty ze strzałką 61">
            <a:extLst>
              <a:ext uri="{FF2B5EF4-FFF2-40B4-BE49-F238E27FC236}">
                <a16:creationId xmlns:a16="http://schemas.microsoft.com/office/drawing/2014/main" id="{605EBBFF-FE31-4EF7-B8F4-CA3B775DC37F}"/>
              </a:ext>
            </a:extLst>
          </p:cNvPr>
          <p:cNvCxnSpPr>
            <a:cxnSpLocks/>
          </p:cNvCxnSpPr>
          <p:nvPr/>
        </p:nvCxnSpPr>
        <p:spPr>
          <a:xfrm>
            <a:off x="5097841" y="5394012"/>
            <a:ext cx="291946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pole tekstowe 64">
            <a:extLst>
              <a:ext uri="{FF2B5EF4-FFF2-40B4-BE49-F238E27FC236}">
                <a16:creationId xmlns:a16="http://schemas.microsoft.com/office/drawing/2014/main" id="{AD749880-40A9-4A8D-91C7-0BCB60B888F2}"/>
              </a:ext>
            </a:extLst>
          </p:cNvPr>
          <p:cNvSpPr txBox="1"/>
          <p:nvPr/>
        </p:nvSpPr>
        <p:spPr>
          <a:xfrm>
            <a:off x="4690839" y="2489589"/>
            <a:ext cx="400110" cy="2822295"/>
          </a:xfrm>
          <a:prstGeom prst="rect">
            <a:avLst/>
          </a:prstGeom>
          <a:noFill/>
        </p:spPr>
        <p:txBody>
          <a:bodyPr vert="vert270" wrap="square" rtlCol="0">
            <a:spAutoFit/>
          </a:bodyPr>
          <a:lstStyle/>
          <a:p>
            <a:r>
              <a:rPr lang="pl-PL" sz="1400" dirty="0"/>
              <a:t>Dopracowanie narzędzi badawczych</a:t>
            </a:r>
            <a:endParaRPr lang="en-GB" sz="1400" dirty="0"/>
          </a:p>
        </p:txBody>
      </p:sp>
      <p:sp>
        <p:nvSpPr>
          <p:cNvPr id="66" name="Owal 65" descr="Moduł I&#10;">
            <a:extLst>
              <a:ext uri="{FF2B5EF4-FFF2-40B4-BE49-F238E27FC236}">
                <a16:creationId xmlns:a16="http://schemas.microsoft.com/office/drawing/2014/main" id="{94A6CBE9-8936-4788-96A4-25F68C012843}"/>
              </a:ext>
            </a:extLst>
          </p:cNvPr>
          <p:cNvSpPr/>
          <p:nvPr/>
        </p:nvSpPr>
        <p:spPr>
          <a:xfrm>
            <a:off x="297961" y="4825986"/>
            <a:ext cx="1389017" cy="130218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bg1"/>
                </a:solidFill>
              </a:rPr>
              <a:t>Moduł I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67" name="Owal 66" descr="Moduł II&#10;">
            <a:extLst>
              <a:ext uri="{FF2B5EF4-FFF2-40B4-BE49-F238E27FC236}">
                <a16:creationId xmlns:a16="http://schemas.microsoft.com/office/drawing/2014/main" id="{99EBC888-C303-465C-B155-0EBFA7BE3BA4}"/>
              </a:ext>
            </a:extLst>
          </p:cNvPr>
          <p:cNvSpPr/>
          <p:nvPr/>
        </p:nvSpPr>
        <p:spPr>
          <a:xfrm>
            <a:off x="2805437" y="4825986"/>
            <a:ext cx="1389017" cy="1302184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>
                <a:solidFill>
                  <a:schemeClr val="bg1"/>
                </a:solidFill>
              </a:rPr>
              <a:t>Moduł II</a:t>
            </a:r>
            <a:endParaRPr lang="en-GB" sz="1600" b="1" dirty="0">
              <a:solidFill>
                <a:schemeClr val="bg1"/>
              </a:solidFill>
            </a:endParaRPr>
          </a:p>
        </p:txBody>
      </p:sp>
      <p:cxnSp>
        <p:nvCxnSpPr>
          <p:cNvPr id="71" name="Łącznik prosty 70">
            <a:extLst>
              <a:ext uri="{FF2B5EF4-FFF2-40B4-BE49-F238E27FC236}">
                <a16:creationId xmlns:a16="http://schemas.microsoft.com/office/drawing/2014/main" id="{6EE798F3-9AB7-4A3E-97EA-44593C474BF3}"/>
              </a:ext>
            </a:extLst>
          </p:cNvPr>
          <p:cNvCxnSpPr>
            <a:cxnSpLocks/>
          </p:cNvCxnSpPr>
          <p:nvPr/>
        </p:nvCxnSpPr>
        <p:spPr>
          <a:xfrm flipH="1">
            <a:off x="2253203" y="4498763"/>
            <a:ext cx="1" cy="705179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Łącznik prosty ze strzałką 74">
            <a:extLst>
              <a:ext uri="{FF2B5EF4-FFF2-40B4-BE49-F238E27FC236}">
                <a16:creationId xmlns:a16="http://schemas.microsoft.com/office/drawing/2014/main" id="{BD03B8FA-16D1-41E1-9A9A-5A6C22385563}"/>
              </a:ext>
            </a:extLst>
          </p:cNvPr>
          <p:cNvCxnSpPr/>
          <p:nvPr/>
        </p:nvCxnSpPr>
        <p:spPr>
          <a:xfrm flipH="1">
            <a:off x="1610104" y="5190690"/>
            <a:ext cx="64222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Łącznik prosty ze strzałką 76">
            <a:extLst>
              <a:ext uri="{FF2B5EF4-FFF2-40B4-BE49-F238E27FC236}">
                <a16:creationId xmlns:a16="http://schemas.microsoft.com/office/drawing/2014/main" id="{B3740E95-D632-4CB9-853F-010D20526942}"/>
              </a:ext>
            </a:extLst>
          </p:cNvPr>
          <p:cNvCxnSpPr>
            <a:cxnSpLocks/>
            <a:stCxn id="66" idx="6"/>
            <a:endCxn id="67" idx="2"/>
          </p:cNvCxnSpPr>
          <p:nvPr/>
        </p:nvCxnSpPr>
        <p:spPr>
          <a:xfrm>
            <a:off x="1686978" y="5477078"/>
            <a:ext cx="1118459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0" name="Schemat blokowy: łącznik 79">
            <a:extLst>
              <a:ext uri="{FF2B5EF4-FFF2-40B4-BE49-F238E27FC236}">
                <a16:creationId xmlns:a16="http://schemas.microsoft.com/office/drawing/2014/main" id="{66F69DFC-94CE-4521-BE60-3518905D5BAF}"/>
              </a:ext>
            </a:extLst>
          </p:cNvPr>
          <p:cNvSpPr/>
          <p:nvPr/>
        </p:nvSpPr>
        <p:spPr>
          <a:xfrm>
            <a:off x="11283651" y="2020680"/>
            <a:ext cx="668355" cy="584775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/>
              <a:t>M I</a:t>
            </a:r>
            <a:endParaRPr lang="en-GB" sz="1400" dirty="0"/>
          </a:p>
        </p:txBody>
      </p:sp>
      <p:sp>
        <p:nvSpPr>
          <p:cNvPr id="83" name="Schemat blokowy: łącznik 82">
            <a:extLst>
              <a:ext uri="{FF2B5EF4-FFF2-40B4-BE49-F238E27FC236}">
                <a16:creationId xmlns:a16="http://schemas.microsoft.com/office/drawing/2014/main" id="{2C9A1A75-3BEA-414D-B717-F52FB3CC4E33}"/>
              </a:ext>
            </a:extLst>
          </p:cNvPr>
          <p:cNvSpPr/>
          <p:nvPr/>
        </p:nvSpPr>
        <p:spPr>
          <a:xfrm>
            <a:off x="11313951" y="4206375"/>
            <a:ext cx="668355" cy="584775"/>
          </a:xfrm>
          <a:prstGeom prst="flowChartConnector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dirty="0"/>
              <a:t>M II</a:t>
            </a:r>
            <a:endParaRPr lang="en-GB" sz="1400" dirty="0"/>
          </a:p>
        </p:txBody>
      </p:sp>
      <p:cxnSp>
        <p:nvCxnSpPr>
          <p:cNvPr id="88" name="Łącznik prosty 87">
            <a:extLst>
              <a:ext uri="{FF2B5EF4-FFF2-40B4-BE49-F238E27FC236}">
                <a16:creationId xmlns:a16="http://schemas.microsoft.com/office/drawing/2014/main" id="{C12B06CB-7376-4C91-AC6C-CE2B0972C962}"/>
              </a:ext>
            </a:extLst>
          </p:cNvPr>
          <p:cNvCxnSpPr>
            <a:cxnSpLocks/>
          </p:cNvCxnSpPr>
          <p:nvPr/>
        </p:nvCxnSpPr>
        <p:spPr>
          <a:xfrm>
            <a:off x="8978561" y="2489589"/>
            <a:ext cx="89936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1" name="Łącznik prosty 90">
            <a:extLst>
              <a:ext uri="{FF2B5EF4-FFF2-40B4-BE49-F238E27FC236}">
                <a16:creationId xmlns:a16="http://schemas.microsoft.com/office/drawing/2014/main" id="{ABF9161A-F031-4E3F-BEEF-A1E4EDDE1365}"/>
              </a:ext>
            </a:extLst>
          </p:cNvPr>
          <p:cNvCxnSpPr/>
          <p:nvPr/>
        </p:nvCxnSpPr>
        <p:spPr>
          <a:xfrm>
            <a:off x="9891173" y="2489589"/>
            <a:ext cx="0" cy="1770611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3" name="Łącznik prosty ze strzałką 92">
            <a:extLst>
              <a:ext uri="{FF2B5EF4-FFF2-40B4-BE49-F238E27FC236}">
                <a16:creationId xmlns:a16="http://schemas.microsoft.com/office/drawing/2014/main" id="{1A614BDB-96D3-4743-9C37-F99CF64C15F2}"/>
              </a:ext>
            </a:extLst>
          </p:cNvPr>
          <p:cNvCxnSpPr/>
          <p:nvPr/>
        </p:nvCxnSpPr>
        <p:spPr>
          <a:xfrm>
            <a:off x="9891173" y="4260200"/>
            <a:ext cx="269395" cy="0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693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Rekomendacje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40793" y="2349000"/>
            <a:ext cx="8203962" cy="1727344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Rekomendacje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20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771021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Rekomendacje – instrumenty finansowe FEPZ</a:t>
            </a:r>
            <a:endParaRPr lang="pl-PL" b="1" dirty="0"/>
          </a:p>
        </p:txBody>
      </p:sp>
      <p:sp>
        <p:nvSpPr>
          <p:cNvPr id="3" name="Symbol zastępczy zawartości 2" descr="Priorytet 1 FEPZ (CP1, CS iii):&#10;„Pożyczka na innowacje i wzrost konkurencyjności”, &#10;„Standardowa pożyczka rozwojowa”.&#10;Priorytet 2 FEPZ (CP2, CS i):&#10;„Pożyczka z premią na poprawę efektywności energetycznej budynków mieszkalnych i budynków użyteczności publicznej”.&#10;Priorytet 2 FEPZ (CP2, CS i oraz CS iv):&#10;„Ekopożyczka z premią dla przedsiębiorstw”.&#10;Priorytet 2 FEPZ (CP2, CS ii):&#10;„Pożyczka OZE z premią”.&#10;Priorytet 7 (CP5, CS i):&#10;„Pożyczka rewitalizacyjna”.&#10;">
            <a:extLst>
              <a:ext uri="{FF2B5EF4-FFF2-40B4-BE49-F238E27FC236}">
                <a16:creationId xmlns:a16="http://schemas.microsoft.com/office/drawing/2014/main" id="{48CD48E7-BD6B-4EF9-A4BB-9820E9804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51133" y="1861020"/>
            <a:ext cx="10717138" cy="4155219"/>
          </a:xfrm>
        </p:spPr>
        <p:txBody>
          <a:bodyPr>
            <a:noAutofit/>
          </a:bodyPr>
          <a:lstStyle/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/>
              <a:t>Priorytet 1 FEPZ (CP1, CS iii):</a:t>
            </a:r>
          </a:p>
          <a:p>
            <a:pPr marL="623888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„Pożyczka na innowacje i wzrost konkurencyjności”, </a:t>
            </a:r>
          </a:p>
          <a:p>
            <a:pPr marL="623888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„Standardowa pożyczka rozwojowa”.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Priorytet 2 FEPZ (CP2, CS i):</a:t>
            </a:r>
            <a:endParaRPr lang="pl-PL" sz="1800" b="1" dirty="0"/>
          </a:p>
          <a:p>
            <a:pPr marL="623888" lvl="2" indent="-265113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„Pożyczka z premią na poprawę efektywności energetycznej budynków mieszkalnych i budynków użyteczności publicznej”.</a:t>
            </a:r>
            <a:endParaRPr lang="pl-PL" sz="1800" dirty="0"/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Priorytet 2 FEPZ (CP2, CS i oraz CS iv):</a:t>
            </a:r>
          </a:p>
          <a:p>
            <a:pPr marL="623888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„Ekopożyczka z premią dla przedsiębiorstw”.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Priorytet 2 FEPZ (CP2, CS ii):</a:t>
            </a:r>
          </a:p>
          <a:p>
            <a:pPr marL="623888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„Pożyczka OZE z premią”.</a:t>
            </a:r>
          </a:p>
          <a:p>
            <a:pPr marL="0" lvl="1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l-P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Priorytet 7 (CP5, CS i):</a:t>
            </a:r>
          </a:p>
          <a:p>
            <a:pPr marL="623888" lvl="2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</a:pPr>
            <a:r>
              <a:rPr lang="pl-P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„Pożyczka rewitalizacyjna”.</a:t>
            </a:r>
            <a:endParaRPr lang="pl-PL" sz="1800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21</a:t>
            </a:fld>
            <a:endParaRPr lang="pl-PL"/>
          </a:p>
        </p:txBody>
      </p:sp>
      <p:pic>
        <p:nvPicPr>
          <p:cNvPr id="5" name="Grafika 4" descr="Znaczek 1 z wypełnieniem pełnym">
            <a:extLst>
              <a:ext uri="{FF2B5EF4-FFF2-40B4-BE49-F238E27FC236}">
                <a16:creationId xmlns:a16="http://schemas.microsoft.com/office/drawing/2014/main" id="{706BC5A1-4C75-49B8-93FD-62A4F60FB82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5220" y="1768798"/>
            <a:ext cx="593889" cy="593889"/>
          </a:xfrm>
          <a:prstGeom prst="rect">
            <a:avLst/>
          </a:prstGeom>
        </p:spPr>
      </p:pic>
      <p:pic>
        <p:nvPicPr>
          <p:cNvPr id="8" name="Grafika 7" descr="Znaczek z wypełnieniem pełnym">
            <a:extLst>
              <a:ext uri="{FF2B5EF4-FFF2-40B4-BE49-F238E27FC236}">
                <a16:creationId xmlns:a16="http://schemas.microsoft.com/office/drawing/2014/main" id="{936DBD8D-E03A-411B-988E-A3EB38DBC27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331825" y="2826638"/>
            <a:ext cx="593889" cy="593889"/>
          </a:xfrm>
          <a:prstGeom prst="rect">
            <a:avLst/>
          </a:prstGeom>
        </p:spPr>
      </p:pic>
      <p:pic>
        <p:nvPicPr>
          <p:cNvPr id="7" name="Grafika 6" descr="Znaczek 3 z wypełnieniem pełnym">
            <a:extLst>
              <a:ext uri="{FF2B5EF4-FFF2-40B4-BE49-F238E27FC236}">
                <a16:creationId xmlns:a16="http://schemas.microsoft.com/office/drawing/2014/main" id="{0893A2F4-600C-4368-A2B4-75C4AC40E05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15219" y="3746264"/>
            <a:ext cx="593889" cy="593889"/>
          </a:xfrm>
          <a:prstGeom prst="rect">
            <a:avLst/>
          </a:prstGeom>
        </p:spPr>
      </p:pic>
      <p:pic>
        <p:nvPicPr>
          <p:cNvPr id="9" name="Grafika 8" descr="Znaczek 4 z wypełnieniem pełnym">
            <a:extLst>
              <a:ext uri="{FF2B5EF4-FFF2-40B4-BE49-F238E27FC236}">
                <a16:creationId xmlns:a16="http://schemas.microsoft.com/office/drawing/2014/main" id="{DF23F845-1585-4A56-A4DF-67AD9005717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15219" y="4460264"/>
            <a:ext cx="593889" cy="593889"/>
          </a:xfrm>
          <a:prstGeom prst="rect">
            <a:avLst/>
          </a:prstGeom>
        </p:spPr>
      </p:pic>
      <p:sp>
        <p:nvSpPr>
          <p:cNvPr id="11" name="pole tekstowe 10" descr="Wypracowanie instrumentów finansowych w ramach FE PZ 2021-2027 (zgodnie z propozycjami)&#10;">
            <a:extLst>
              <a:ext uri="{FF2B5EF4-FFF2-40B4-BE49-F238E27FC236}">
                <a16:creationId xmlns:a16="http://schemas.microsoft.com/office/drawing/2014/main" id="{95C6595B-DCC5-4904-88D7-C46F989D0DEC}"/>
              </a:ext>
            </a:extLst>
          </p:cNvPr>
          <p:cNvSpPr txBox="1"/>
          <p:nvPr/>
        </p:nvSpPr>
        <p:spPr>
          <a:xfrm>
            <a:off x="315227" y="1386791"/>
            <a:ext cx="10311064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Wypracowanie instrumentów finansowych w ramach FE PZ 2021-2027 (zgodnie z propozycjami)</a:t>
            </a:r>
            <a:endParaRPr lang="en-GB" sz="2000" dirty="0"/>
          </a:p>
        </p:txBody>
      </p:sp>
      <p:pic>
        <p:nvPicPr>
          <p:cNvPr id="12" name="Grafika 11" descr="Znaczek 5 z wypełnieniem pełnym">
            <a:extLst>
              <a:ext uri="{FF2B5EF4-FFF2-40B4-BE49-F238E27FC236}">
                <a16:creationId xmlns:a16="http://schemas.microsoft.com/office/drawing/2014/main" id="{6BFE360D-E912-442A-848C-879EBB0B5BC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315220" y="5174264"/>
            <a:ext cx="593889" cy="5938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655679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FD1712C-7098-4971-B749-99E09A8D84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l-PL" dirty="0"/>
              <a:t>Dostępność danych z SL2014</a:t>
            </a:r>
          </a:p>
          <a:p>
            <a:r>
              <a:rPr lang="pl-PL" dirty="0"/>
              <a:t>Dane do modelu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2ECA2344-C60C-4380-B182-1BB65166C2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22</a:t>
            </a:fld>
            <a:endParaRPr lang="pl-PL"/>
          </a:p>
        </p:txBody>
      </p:sp>
      <p:sp>
        <p:nvSpPr>
          <p:cNvPr id="10" name="Tytuł 16" descr="Podziękowanie za uwagę, kierowane do słuchaczy wystąpienia.">
            <a:extLst>
              <a:ext uri="{FF2B5EF4-FFF2-40B4-BE49-F238E27FC236}">
                <a16:creationId xmlns:a16="http://schemas.microsoft.com/office/drawing/2014/main" id="{6FEC69B2-5FF1-4F50-8E97-B825D51B8353}"/>
              </a:ext>
            </a:extLst>
          </p:cNvPr>
          <p:cNvSpPr txBox="1">
            <a:spLocks/>
          </p:cNvSpPr>
          <p:nvPr/>
        </p:nvSpPr>
        <p:spPr>
          <a:xfrm>
            <a:off x="0" y="1665027"/>
            <a:ext cx="12192000" cy="3422604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vert="horz" lIns="91440" tIns="45720" rIns="91440" bIns="45720" rtlCol="0" anchor="ctr">
            <a:normAutofit/>
          </a:bodyPr>
          <a:lstStyle>
            <a:lvl1pPr>
              <a:lnSpc>
                <a:spcPct val="90000"/>
              </a:lnSpc>
              <a:spcBef>
                <a:spcPct val="0"/>
              </a:spcBef>
              <a:buNone/>
              <a:defRPr sz="4400" b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l-PL" dirty="0"/>
              <a:t>	Dziękujemy za uwagę !</a:t>
            </a:r>
          </a:p>
        </p:txBody>
      </p:sp>
      <p:pic>
        <p:nvPicPr>
          <p:cNvPr id="7" name="Obraz 6">
            <a:extLst>
              <a:ext uri="{FF2B5EF4-FFF2-40B4-BE49-F238E27FC236}">
                <a16:creationId xmlns:a16="http://schemas.microsoft.com/office/drawing/2014/main" id="{E0587EA5-1703-4BEF-ADB3-62722F116AB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8503" y="277064"/>
            <a:ext cx="6135329" cy="50951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36351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Moduły badawcze (M1 + M2)">
            <a:extLst>
              <a:ext uri="{FF2B5EF4-FFF2-40B4-BE49-F238E27FC236}">
                <a16:creationId xmlns:a16="http://schemas.microsoft.com/office/drawing/2014/main" id="{05C40274-86BF-4EA4-98A9-6510FF56A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96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Moduły badawcze (M1 + M2)</a:t>
            </a:r>
          </a:p>
        </p:txBody>
      </p:sp>
      <p:sp>
        <p:nvSpPr>
          <p:cNvPr id="10" name="Symbol zastępczy numeru slajdu 9">
            <a:extLst>
              <a:ext uri="{FF2B5EF4-FFF2-40B4-BE49-F238E27FC236}">
                <a16:creationId xmlns:a16="http://schemas.microsoft.com/office/drawing/2014/main" id="{D3E15942-D16C-45DA-A3D7-E4E456A77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3</a:t>
            </a:fld>
            <a:endParaRPr lang="pl-PL" dirty="0"/>
          </a:p>
        </p:txBody>
      </p:sp>
      <p:sp>
        <p:nvSpPr>
          <p:cNvPr id="7" name="Owal 6" descr="Moduł I&#10;">
            <a:extLst>
              <a:ext uri="{FF2B5EF4-FFF2-40B4-BE49-F238E27FC236}">
                <a16:creationId xmlns:a16="http://schemas.microsoft.com/office/drawing/2014/main" id="{FD7199CD-C08D-4C65-95DC-36ED31519D61}"/>
              </a:ext>
            </a:extLst>
          </p:cNvPr>
          <p:cNvSpPr/>
          <p:nvPr/>
        </p:nvSpPr>
        <p:spPr>
          <a:xfrm>
            <a:off x="347871" y="1679713"/>
            <a:ext cx="1677038" cy="1570876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/>
                </a:solidFill>
              </a:rPr>
              <a:t>Moduł I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8" name="Owal 7" descr="Moduł II&#10;">
            <a:extLst>
              <a:ext uri="{FF2B5EF4-FFF2-40B4-BE49-F238E27FC236}">
                <a16:creationId xmlns:a16="http://schemas.microsoft.com/office/drawing/2014/main" id="{0CF5E1FE-3A23-4B74-88E5-05AFC019FCBD}"/>
              </a:ext>
            </a:extLst>
          </p:cNvPr>
          <p:cNvSpPr/>
          <p:nvPr/>
        </p:nvSpPr>
        <p:spPr>
          <a:xfrm>
            <a:off x="10221331" y="4075043"/>
            <a:ext cx="1730675" cy="1575800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>
                <a:solidFill>
                  <a:schemeClr val="bg1"/>
                </a:solidFill>
              </a:rPr>
              <a:t>Moduł II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11" name="pole tekstowe 10" descr="Ogólna zasadność stosowania instrumentów finansowych w ramach programu perspektywy 2021-2027 (z uwzględnieniem założeń programowych / Celów Polityki), &#10;dostępność finansowania zwrotnego w województwie zachodniopomorskim, &#10;oszacowanie luki finansowania, &#10;wnioski z doświadczeń z wdrażania instrumentów finansowych. &#10;">
            <a:extLst>
              <a:ext uri="{FF2B5EF4-FFF2-40B4-BE49-F238E27FC236}">
                <a16:creationId xmlns:a16="http://schemas.microsoft.com/office/drawing/2014/main" id="{78CDC139-E409-4FAF-875E-391ABEC1DCBC}"/>
              </a:ext>
            </a:extLst>
          </p:cNvPr>
          <p:cNvSpPr txBox="1"/>
          <p:nvPr/>
        </p:nvSpPr>
        <p:spPr>
          <a:xfrm>
            <a:off x="2392846" y="1584235"/>
            <a:ext cx="8693823" cy="166635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Ogólna zasadność stosowania instrumentów finansowych w ramach programu perspektywy 2021-2027 (z uwzględnieniem założeń programowych / Celów Polityki), 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dostępność finansowania zwrotnego w województwie zachodniopomorskim, 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oszacowanie luki finansowania, 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wnioski z doświadczeń z wdrażania instrumentów finansowych. </a:t>
            </a:r>
          </a:p>
        </p:txBody>
      </p:sp>
      <p:sp>
        <p:nvSpPr>
          <p:cNvPr id="12" name="pole tekstowe 11" descr="Uszczegółowienie założeń wykorzystania instrumentów finansowych w perspektywie 2021-2027, ( w tym)&#10;wskazanie (m.in.) kwota do alokowania w FEPZ 2021-2027 na instrumenty finansowe, &#10;parametry instrumentów finansowych, &#10;grupy docelowe wsparcia w formie instrumentów finansowych, &#10;wkład interwencji instrumentów finansowych w realizację celów programu, w tym wkład we wskaźniki.&#10;">
            <a:extLst>
              <a:ext uri="{FF2B5EF4-FFF2-40B4-BE49-F238E27FC236}">
                <a16:creationId xmlns:a16="http://schemas.microsoft.com/office/drawing/2014/main" id="{05F4421C-276B-4954-A771-61CD624CF4D3}"/>
              </a:ext>
            </a:extLst>
          </p:cNvPr>
          <p:cNvSpPr txBox="1"/>
          <p:nvPr/>
        </p:nvSpPr>
        <p:spPr>
          <a:xfrm>
            <a:off x="635890" y="3852300"/>
            <a:ext cx="8810773" cy="230345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Uszczegółowienie założeń wykorzystania instrumentów finansowych w perspektywie 2021-2027, ( w tym)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wskazanie (m.in.) kwota do alokowania w FEPZ 2021-2027 na instrumenty finansowe, 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parametry instrumentów finansowych, 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grupy docelowe wsparcia w formie instrumentów finansowych, </a:t>
            </a:r>
          </a:p>
          <a:p>
            <a:pPr marL="285750" indent="-285750">
              <a:lnSpc>
                <a:spcPct val="115000"/>
              </a:lnSpc>
              <a:buFont typeface="Arial" panose="020B0604020202020204" pitchFamily="34" charset="0"/>
              <a:buChar char="•"/>
            </a:pPr>
            <a:r>
              <a:rPr lang="pl-PL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wkład interwencji instrumentów finansowych w realizację celów programu, w tym wkład we wskaźniki.</a:t>
            </a:r>
          </a:p>
        </p:txBody>
      </p:sp>
      <p:cxnSp>
        <p:nvCxnSpPr>
          <p:cNvPr id="17" name="Łącznik: łamany 16">
            <a:extLst>
              <a:ext uri="{FF2B5EF4-FFF2-40B4-BE49-F238E27FC236}">
                <a16:creationId xmlns:a16="http://schemas.microsoft.com/office/drawing/2014/main" id="{54875EBD-4CE6-44E4-AE19-B393DC837BAF}"/>
              </a:ext>
            </a:extLst>
          </p:cNvPr>
          <p:cNvCxnSpPr>
            <a:cxnSpLocks/>
            <a:stCxn id="7" idx="4"/>
            <a:endCxn id="8" idx="0"/>
          </p:cNvCxnSpPr>
          <p:nvPr/>
        </p:nvCxnSpPr>
        <p:spPr>
          <a:xfrm rot="16200000" flipH="1">
            <a:off x="5724302" y="-1287324"/>
            <a:ext cx="824454" cy="9900279"/>
          </a:xfrm>
          <a:prstGeom prst="bentConnector3">
            <a:avLst>
              <a:gd name="adj1" fmla="val 39150"/>
            </a:avLst>
          </a:prstGeom>
          <a:ln w="34925">
            <a:solidFill>
              <a:srgbClr val="7030A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Grafika 3">
            <a:extLst>
              <a:ext uri="{FF2B5EF4-FFF2-40B4-BE49-F238E27FC236}">
                <a16:creationId xmlns:a16="http://schemas.microsoft.com/office/drawing/2014/main" id="{2DB43190-104A-41FC-86BE-8094789475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738503" y="1822923"/>
            <a:ext cx="914400" cy="914400"/>
          </a:xfrm>
          <a:prstGeom prst="rect">
            <a:avLst/>
          </a:prstGeom>
        </p:spPr>
      </p:pic>
      <p:pic>
        <p:nvPicPr>
          <p:cNvPr id="13" name="Grafika 12">
            <a:extLst>
              <a:ext uri="{FF2B5EF4-FFF2-40B4-BE49-F238E27FC236}">
                <a16:creationId xmlns:a16="http://schemas.microsoft.com/office/drawing/2014/main" id="{800AAB72-63DF-4439-B691-AF7CEFE84D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121924" y="4439927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9845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Metody i techniki badawcze">
            <a:extLst>
              <a:ext uri="{FF2B5EF4-FFF2-40B4-BE49-F238E27FC236}">
                <a16:creationId xmlns:a16="http://schemas.microsoft.com/office/drawing/2014/main" id="{C51540E2-25F0-46C6-8AA9-54FAE4E96B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71225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179388"/>
            <a:r>
              <a:rPr lang="pl-PL" b="1" dirty="0">
                <a:solidFill>
                  <a:schemeClr val="bg1"/>
                </a:solidFill>
              </a:rPr>
              <a:t>Metody i techniki badawcze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DADFB5CB-8ABA-4355-993A-4E5B6E2500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88424"/>
            <a:ext cx="9502211" cy="4632913"/>
          </a:xfrm>
        </p:spPr>
        <p:txBody>
          <a:bodyPr>
            <a:norm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</a:pPr>
            <a:r>
              <a:rPr lang="pl-PL" sz="2000" b="1" dirty="0">
                <a:solidFill>
                  <a:srgbClr val="0000FF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Desk research </a:t>
            </a:r>
            <a:r>
              <a:rPr lang="pl-PL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 analiza danych zastanych.</a:t>
            </a:r>
            <a:endParaRPr lang="pl-PL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Wywiady jakościowe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 analiza danych empirycznych jakościowych:</a:t>
            </a:r>
            <a:endParaRPr lang="pl-P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Grupa 1</a:t>
            </a:r>
            <a:r>
              <a:rPr lang="pl-PL" sz="16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Pośrednicy finansowi, Menadżer Funduszu Funduszy, inne instytucje,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Grupa 2</a:t>
            </a:r>
            <a:r>
              <a:rPr lang="pl-PL" sz="16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Przedstawiciele UMWZ,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Grupa 3</a:t>
            </a:r>
            <a:r>
              <a:rPr lang="pl-PL" sz="16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przedstawiciele odbiorców ostatecznych IF (w tym potencjalni) i podmioty wspomagające.</a:t>
            </a:r>
          </a:p>
          <a:p>
            <a:pPr>
              <a:lnSpc>
                <a:spcPct val="120000"/>
              </a:lnSpc>
              <a:spcBef>
                <a:spcPts val="600"/>
              </a:spcBef>
            </a:pPr>
            <a:r>
              <a:rPr lang="pl-PL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Badania ilościowe </a:t>
            </a:r>
            <a:r>
              <a:rPr lang="pl-PL" sz="2000" dirty="0">
                <a:latin typeface="Calibri" panose="020F0502020204030204" pitchFamily="34" charset="0"/>
                <a:cs typeface="Calibri" panose="020F0502020204030204" pitchFamily="34" charset="0"/>
                <a:sym typeface="Wingdings 3" panose="05040102010807070707" pitchFamily="18" charset="2"/>
              </a:rPr>
              <a:t> analiza danych empirycznych jakościowych:</a:t>
            </a:r>
            <a:endParaRPr lang="pl-P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CATI: </a:t>
            </a:r>
            <a:r>
              <a:rPr lang="pl-PL" sz="1600" b="1" dirty="0">
                <a:latin typeface="Calibri" panose="020F0502020204030204" pitchFamily="34" charset="0"/>
                <a:cs typeface="Calibri" panose="020F0502020204030204" pitchFamily="34" charset="0"/>
              </a:rPr>
              <a:t>(ankiety telefoniczne):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MŚP z województwa pomorskiego, 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Sektor mieszkaniowy z województwa zachodniopomorskiego.</a:t>
            </a:r>
          </a:p>
          <a:p>
            <a:pPr lvl="1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CAWI: </a:t>
            </a:r>
            <a:r>
              <a:rPr lang="pl-PL" sz="1600" b="1" dirty="0">
                <a:latin typeface="Calibri" panose="020F0502020204030204" pitchFamily="34" charset="0"/>
                <a:cs typeface="Calibri" panose="020F0502020204030204" pitchFamily="34" charset="0"/>
              </a:rPr>
              <a:t>(ankiety internetowe):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Odbiorcy ostateczni IF 2014-2020 (IF dłużne), 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Przedsiębiorcy, którzy otrzymali wsparcie na rozpoczęcie działalności gospodarczej (IF dłużne),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Odbiorcy ostateczni reporęczonych poręczeń (IF reporęczeniowe),</a:t>
            </a:r>
          </a:p>
          <a:p>
            <a:pPr lvl="2">
              <a:lnSpc>
                <a:spcPct val="120000"/>
              </a:lnSpc>
              <a:spcBef>
                <a:spcPts val="0"/>
              </a:spcBef>
              <a:buFont typeface="Courier New" panose="02070309020205020404" pitchFamily="49" charset="0"/>
              <a:buChar char="o"/>
            </a:pPr>
            <a:r>
              <a:rPr lang="pl-PL" sz="1600" dirty="0">
                <a:latin typeface="Calibri" panose="020F0502020204030204" pitchFamily="34" charset="0"/>
                <a:cs typeface="Calibri" panose="020F0502020204030204" pitchFamily="34" charset="0"/>
              </a:rPr>
              <a:t>Jednostki samorządu terytorialnego z województwa zachodniopomorskiego (IF dłużne).</a:t>
            </a:r>
          </a:p>
          <a:p>
            <a:pPr marL="457200" lvl="1" indent="0">
              <a:lnSpc>
                <a:spcPct val="100000"/>
              </a:lnSpc>
              <a:spcAft>
                <a:spcPts val="1000"/>
              </a:spcAft>
              <a:buNone/>
            </a:pPr>
            <a:endParaRPr lang="pl-PL" sz="1600" b="1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6A9B8833-9810-4BC4-B468-E7FEFF0F31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4</a:t>
            </a:fld>
            <a:endParaRPr lang="pl-PL" dirty="0"/>
          </a:p>
        </p:txBody>
      </p:sp>
      <p:sp>
        <p:nvSpPr>
          <p:cNvPr id="4" name="Nawias klamrowy zamykający 3">
            <a:extLst>
              <a:ext uri="{FF2B5EF4-FFF2-40B4-BE49-F238E27FC236}">
                <a16:creationId xmlns:a16="http://schemas.microsoft.com/office/drawing/2014/main" id="{7203FC05-9CD8-4495-9CEC-C85AC303CDC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756472" y="1917517"/>
            <a:ext cx="341832" cy="1480559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Nawias klamrowy zamykający 6">
            <a:extLst>
              <a:ext uri="{FF2B5EF4-FFF2-40B4-BE49-F238E27FC236}">
                <a16:creationId xmlns:a16="http://schemas.microsoft.com/office/drawing/2014/main" id="{A8407E90-1E18-4E8C-B745-1E416B1B11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9798557" y="3496668"/>
            <a:ext cx="341832" cy="2647060"/>
          </a:xfrm>
          <a:prstGeom prst="rightBrac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Schemat blokowy: dokument 4" descr="Metoda jakościowa&#10;">
            <a:extLst>
              <a:ext uri="{FF2B5EF4-FFF2-40B4-BE49-F238E27FC236}">
                <a16:creationId xmlns:a16="http://schemas.microsoft.com/office/drawing/2014/main" id="{248B7369-9018-421B-A6FB-821FF404EB47}"/>
              </a:ext>
            </a:extLst>
          </p:cNvPr>
          <p:cNvSpPr/>
          <p:nvPr/>
        </p:nvSpPr>
        <p:spPr>
          <a:xfrm>
            <a:off x="10345524" y="2302342"/>
            <a:ext cx="1406589" cy="904461"/>
          </a:xfrm>
          <a:prstGeom prst="flowChartDocument">
            <a:avLst/>
          </a:prstGeom>
          <a:solidFill>
            <a:srgbClr val="0000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Metoda jakościowa</a:t>
            </a:r>
            <a:endParaRPr lang="en-GB" dirty="0"/>
          </a:p>
        </p:txBody>
      </p:sp>
      <p:sp>
        <p:nvSpPr>
          <p:cNvPr id="8" name="Schemat blokowy: dokument 7" descr="Metoda ilościowa&#10;">
            <a:extLst>
              <a:ext uri="{FF2B5EF4-FFF2-40B4-BE49-F238E27FC236}">
                <a16:creationId xmlns:a16="http://schemas.microsoft.com/office/drawing/2014/main" id="{68F23CB6-4511-468A-9AE4-7A4BE7C2CAB6}"/>
              </a:ext>
            </a:extLst>
          </p:cNvPr>
          <p:cNvSpPr/>
          <p:nvPr/>
        </p:nvSpPr>
        <p:spPr>
          <a:xfrm>
            <a:off x="10370331" y="4367968"/>
            <a:ext cx="1406589" cy="904461"/>
          </a:xfrm>
          <a:prstGeom prst="flowChartDocumen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/>
              <a:t>Metoda ilościowa</a:t>
            </a:r>
            <a:endParaRPr lang="en-GB" dirty="0"/>
          </a:p>
        </p:txBody>
      </p:sp>
      <p:sp>
        <p:nvSpPr>
          <p:cNvPr id="10" name="Owal 9">
            <a:extLst>
              <a:ext uri="{FF2B5EF4-FFF2-40B4-BE49-F238E27FC236}">
                <a16:creationId xmlns:a16="http://schemas.microsoft.com/office/drawing/2014/main" id="{BA1CAAA0-7B31-45DE-9355-1F4D62E13D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114102" y="1478264"/>
            <a:ext cx="709648" cy="58687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>
                <a:solidFill>
                  <a:schemeClr val="bg1"/>
                </a:solidFill>
              </a:rPr>
              <a:t>M I</a:t>
            </a:r>
            <a:endParaRPr lang="en-GB" sz="1400" b="1" dirty="0">
              <a:solidFill>
                <a:schemeClr val="bg1"/>
              </a:solidFill>
            </a:endParaRPr>
          </a:p>
        </p:txBody>
      </p:sp>
      <p:pic>
        <p:nvPicPr>
          <p:cNvPr id="12" name="Grafika 11">
            <a:extLst>
              <a:ext uri="{FF2B5EF4-FFF2-40B4-BE49-F238E27FC236}">
                <a16:creationId xmlns:a16="http://schemas.microsoft.com/office/drawing/2014/main" id="{4F75155A-4000-42EA-B2DF-7A25610D66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877903" y="1613182"/>
            <a:ext cx="341832" cy="317044"/>
          </a:xfrm>
          <a:prstGeom prst="rect">
            <a:avLst/>
          </a:prstGeom>
        </p:spPr>
      </p:pic>
      <p:sp>
        <p:nvSpPr>
          <p:cNvPr id="13" name="Owal 12">
            <a:extLst>
              <a:ext uri="{FF2B5EF4-FFF2-40B4-BE49-F238E27FC236}">
                <a16:creationId xmlns:a16="http://schemas.microsoft.com/office/drawing/2014/main" id="{E86E4DAD-FD57-495B-84AE-A03BDCBE3D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1248711" y="1466981"/>
            <a:ext cx="709648" cy="58687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>
                <a:solidFill>
                  <a:schemeClr val="bg1"/>
                </a:solidFill>
              </a:rPr>
              <a:t>M II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4" name="Owal 13">
            <a:extLst>
              <a:ext uri="{FF2B5EF4-FFF2-40B4-BE49-F238E27FC236}">
                <a16:creationId xmlns:a16="http://schemas.microsoft.com/office/drawing/2014/main" id="{E77415FD-660B-433E-816A-4AC6B51D88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10718801" y="3703845"/>
            <a:ext cx="709648" cy="58687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400" b="1" dirty="0">
                <a:solidFill>
                  <a:schemeClr val="bg1"/>
                </a:solidFill>
              </a:rPr>
              <a:t>M I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9308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Instrumenty finansowe w okresie 2021-2027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/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Instrumenty finansowe w okresie 2021-2027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5</a:t>
            </a:fld>
            <a:endParaRPr lang="pl-PL"/>
          </a:p>
        </p:txBody>
      </p:sp>
      <p:sp>
        <p:nvSpPr>
          <p:cNvPr id="13" name="Symbol zastępczy zawartości 2" descr="Komisja Europejska naciska na ich szersze wykorzystanie, niż w okresie 2014-2020.&#10;Kluczowa zmiana to możliwość łączenia IF z finansowaniem bezzwrotnym (przewaga części zwrotnej, ale na poziomie instrumentu, wdrażanie przez pośredników finansowych, stosowanie przepisów dotyczących IF).&#10;Nawet w przypadku IF z 49% udziałem części bezzwrotnej, brak konieczności organizacji sformalizowanych konkursów.&#10;W przypadku elementu bezzwrotnego brak wymogów związanych z dotacjami (trwałość projektu, konkurencyjny zakup towarów i usług).&#10;Zasadniczą barierą wdrożeniową pozostaje ograniczona skłonność do pełnienia roli pośrednika finansowego i potencjał potencjalnych pośredników. &#10;Ich obawy może wzbudzać nowość, jaką jest udzielanie wsparcia bezzwrotnego w połączeniu z instrumentem finansowymi i związane z tym obowiązki, w tym kontrole.&#10;">
            <a:extLst>
              <a:ext uri="{FF2B5EF4-FFF2-40B4-BE49-F238E27FC236}">
                <a16:creationId xmlns:a16="http://schemas.microsoft.com/office/drawing/2014/main" id="{AD24C35D-DBA2-4FCC-A91E-F52690086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7930" y="1657884"/>
            <a:ext cx="11614076" cy="456345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pl-PL" sz="2000" dirty="0"/>
              <a:t>Komisja Europejska naciska na ich </a:t>
            </a:r>
            <a:r>
              <a:rPr lang="pl-PL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szersze wykorzystanie</a:t>
            </a:r>
            <a:r>
              <a:rPr lang="pl-PL" sz="2000" dirty="0"/>
              <a:t>, niż w okresie 2014-2020.</a:t>
            </a:r>
          </a:p>
          <a:p>
            <a:pPr>
              <a:lnSpc>
                <a:spcPct val="100000"/>
              </a:lnSpc>
            </a:pPr>
            <a:r>
              <a:rPr lang="pl-PL" sz="2000" dirty="0"/>
              <a:t>Kluczowa zmiana to </a:t>
            </a:r>
            <a:r>
              <a:rPr lang="pl-PL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możliwość łączenia IF z finansowaniem bezzwrotnym</a:t>
            </a:r>
            <a:r>
              <a:rPr lang="pl-PL" sz="2000" dirty="0">
                <a:solidFill>
                  <a:srgbClr val="7030A0"/>
                </a:solidFill>
              </a:rPr>
              <a:t> </a:t>
            </a:r>
            <a:r>
              <a:rPr lang="pl-PL" sz="2000" dirty="0"/>
              <a:t>(przewaga części zwrotnej, </a:t>
            </a:r>
            <a:r>
              <a:rPr lang="pl-PL" sz="2000" u="sng" dirty="0"/>
              <a:t>ale na poziomie instrumentu</a:t>
            </a:r>
            <a:r>
              <a:rPr lang="pl-PL" sz="2000" dirty="0"/>
              <a:t>, wdrażanie przez pośredników finansowych, stosowanie przepisów dotyczących IF).</a:t>
            </a:r>
          </a:p>
          <a:p>
            <a:pPr>
              <a:lnSpc>
                <a:spcPct val="100000"/>
              </a:lnSpc>
            </a:pPr>
            <a:r>
              <a:rPr lang="pl-PL" sz="2000" dirty="0"/>
              <a:t>Nawet w przypadku IF z 49% udziałem części bezzwrotnej, </a:t>
            </a:r>
            <a:r>
              <a:rPr lang="pl-PL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brak konieczności organizacji sformalizowanych konkursów</a:t>
            </a:r>
            <a:r>
              <a:rPr lang="pl-PL" sz="2000" dirty="0"/>
              <a:t>.</a:t>
            </a:r>
          </a:p>
          <a:p>
            <a:pPr>
              <a:lnSpc>
                <a:spcPct val="100000"/>
              </a:lnSpc>
            </a:pPr>
            <a:r>
              <a:rPr lang="pl-PL" sz="2000" dirty="0"/>
              <a:t>W przypadku elementu bezzwrotnego </a:t>
            </a:r>
            <a:r>
              <a:rPr lang="pl-PL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brak wymogów związanych z dotacjami </a:t>
            </a:r>
            <a:r>
              <a:rPr lang="pl-PL" sz="2000" dirty="0"/>
              <a:t>(trwałość projektu, konkurencyjny zakup towarów i usług).</a:t>
            </a:r>
          </a:p>
          <a:p>
            <a:pPr>
              <a:lnSpc>
                <a:spcPct val="100000"/>
              </a:lnSpc>
            </a:pPr>
            <a:r>
              <a:rPr lang="pl-PL" sz="2000" dirty="0"/>
              <a:t>Zasadniczą barierą wdrożeniową pozostaje ograniczona skłonność do pełnienia roli pośrednika finansowego i </a:t>
            </a:r>
            <a:r>
              <a:rPr lang="pl-PL" sz="20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potencjał potencjalnych pośredników. </a:t>
            </a:r>
          </a:p>
          <a:p>
            <a:pPr>
              <a:lnSpc>
                <a:spcPct val="100000"/>
              </a:lnSpc>
            </a:pPr>
            <a:r>
              <a:rPr lang="pl-PL" sz="2000" dirty="0"/>
              <a:t>Ich obawy może wzbudzać nowość, jaką jest </a:t>
            </a:r>
            <a:r>
              <a:rPr lang="pl-PL" sz="20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udzielanie wsparcia bezzwrotnego w połączeniu z instrumentem finansowymi</a:t>
            </a:r>
            <a:r>
              <a:rPr lang="pl-PL" sz="2000" b="1" dirty="0">
                <a:solidFill>
                  <a:schemeClr val="accent6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000" dirty="0"/>
              <a:t>i związane z tym obowiązki, w tym kontrole</a:t>
            </a:r>
            <a:r>
              <a:rPr lang="pl-PL" sz="2000" b="1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4129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„Mapa” IF w FEPZ 2021-2027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„Mapa” IF w FEPZ 2021-2027</a:t>
            </a:r>
            <a:endParaRPr lang="pl-PL" b="1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6</a:t>
            </a:fld>
            <a:endParaRPr lang="pl-PL"/>
          </a:p>
        </p:txBody>
      </p:sp>
      <p:sp>
        <p:nvSpPr>
          <p:cNvPr id="7" name="Prostokąt: zaokrąglone rogi 6" descr="Priorytet 1 – CP1, CS iii, dotyczący wzmacniania i rozwijania zdolności badawczych – IF / dłużne (mieszane – z umorzeniem) → finansowanie rozwoju MŚP (z komponentem umorzeniowym lub bez umorzeń).&#10;">
            <a:extLst>
              <a:ext uri="{FF2B5EF4-FFF2-40B4-BE49-F238E27FC236}">
                <a16:creationId xmlns:a16="http://schemas.microsoft.com/office/drawing/2014/main" id="{8DC340BA-C064-4F68-89CE-8344285F5051}"/>
              </a:ext>
            </a:extLst>
          </p:cNvPr>
          <p:cNvSpPr/>
          <p:nvPr/>
        </p:nvSpPr>
        <p:spPr>
          <a:xfrm>
            <a:off x="197791" y="1568916"/>
            <a:ext cx="3627234" cy="2114442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pl-PL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Priorytet 1</a:t>
            </a:r>
            <a:r>
              <a:rPr lang="pl-PL" sz="18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8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CP1, </a:t>
            </a:r>
            <a:r>
              <a:rPr lang="pl-PL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CS iii, dotyczący wzmacniania i rozwijania zdolności badawczych – </a:t>
            </a:r>
            <a:r>
              <a:rPr lang="pl-PL" sz="1600" b="1" dirty="0">
                <a:solidFill>
                  <a:srgbClr val="0000B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/ dłużne (mieszane – z umorzeniem)</a:t>
            </a:r>
            <a:r>
              <a:rPr lang="pl-PL" sz="1600" dirty="0">
                <a:solidFill>
                  <a:srgbClr val="0000B8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finansowanie rozwoju MŚP (z komponentem umorzeniowym lub bez umorzeń).</a:t>
            </a:r>
            <a:endParaRPr lang="en-GB" dirty="0"/>
          </a:p>
        </p:txBody>
      </p:sp>
      <p:sp>
        <p:nvSpPr>
          <p:cNvPr id="8" name="Prostokąt: zaokrąglone rogi 7" descr="Priorytet 2 – CP2, CS i oraz CS ii, dotyczące promowania środków na rzecz efektywności energetycznej oraz promowania OZE­ – IF / dłużne (mieszane - umorzenia i dotacje) → dla właścicieli / zarządzających budynkami wielorodzinnymi i budynkami użyteczności publicznej, MŚP, inwestorów OZE&#10;">
            <a:extLst>
              <a:ext uri="{FF2B5EF4-FFF2-40B4-BE49-F238E27FC236}">
                <a16:creationId xmlns:a16="http://schemas.microsoft.com/office/drawing/2014/main" id="{C023E045-818E-418C-948F-043989A894B5}"/>
              </a:ext>
            </a:extLst>
          </p:cNvPr>
          <p:cNvSpPr/>
          <p:nvPr/>
        </p:nvSpPr>
        <p:spPr>
          <a:xfrm>
            <a:off x="4183488" y="1568915"/>
            <a:ext cx="3627234" cy="252656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pl-PL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Priorytet 2</a:t>
            </a:r>
            <a:r>
              <a:rPr lang="pl-PL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CP2, CS i oraz CS ii, dotyczące promowania środków na rzecz efektywności energetycznej oraz promowania OZE­ </a:t>
            </a:r>
            <a:r>
              <a:rPr lang="pl-PL" sz="1600" dirty="0">
                <a:solidFill>
                  <a:srgbClr val="B4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</a:t>
            </a:r>
            <a:r>
              <a:rPr lang="pl-PL" sz="1600" b="1" dirty="0">
                <a:solidFill>
                  <a:srgbClr val="0000B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IF / dłużne (mieszane - umorzenia i dotacje) </a:t>
            </a:r>
            <a:r>
              <a:rPr lang="pl-PL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→ dla właścicieli / zarządzających budynkami wielorodzinnymi i budynkami użyteczności publicznej, MŚP, inwestorów OZE</a:t>
            </a:r>
          </a:p>
        </p:txBody>
      </p:sp>
      <p:sp>
        <p:nvSpPr>
          <p:cNvPr id="9" name="Prostokąt: zaokrąglone rogi 8" descr="Priorytet 2 – CP2, CS vi dotyczący transformacji MŚP w kierunku GOZ – IF / dłużne (mieszane).&#10;">
            <a:extLst>
              <a:ext uri="{FF2B5EF4-FFF2-40B4-BE49-F238E27FC236}">
                <a16:creationId xmlns:a16="http://schemas.microsoft.com/office/drawing/2014/main" id="{37CE4F30-67A8-40E0-B75E-A98F492A2CC7}"/>
              </a:ext>
            </a:extLst>
          </p:cNvPr>
          <p:cNvSpPr/>
          <p:nvPr/>
        </p:nvSpPr>
        <p:spPr>
          <a:xfrm>
            <a:off x="8122435" y="1580641"/>
            <a:ext cx="3741156" cy="129019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pl-PL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Priorytet 2 </a:t>
            </a:r>
            <a:r>
              <a:rPr lang="pl-PL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CP2, CS vi dotyczący transformacji MŚP w kierunku GOZ – </a:t>
            </a:r>
            <a:r>
              <a:rPr lang="pl-PL" sz="1600" b="1" dirty="0">
                <a:solidFill>
                  <a:srgbClr val="0000B8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IF / dłużne (mieszane).</a:t>
            </a:r>
          </a:p>
        </p:txBody>
      </p:sp>
      <p:sp>
        <p:nvSpPr>
          <p:cNvPr id="13" name="Prostokąt: zaokrąglone rogi 12" descr="Priorytet 7 – C5, CS i, dotyczący wspierania zintegrowanego i sprzyjającego włączeniu społecznemu rozwoju społecznego, gospodarczego i środowiskowego, /…/ na obszarach miejskich ­– IF dłużne / mieszane (z umorzeniem), wspomagający rewitalizację → dla szerokiego grona potencjalnych odbiorców ostatecznych.&#10;">
            <a:extLst>
              <a:ext uri="{FF2B5EF4-FFF2-40B4-BE49-F238E27FC236}">
                <a16:creationId xmlns:a16="http://schemas.microsoft.com/office/drawing/2014/main" id="{21CDA2A0-F063-43C6-8643-088DBBA1525F}"/>
              </a:ext>
            </a:extLst>
          </p:cNvPr>
          <p:cNvSpPr/>
          <p:nvPr/>
        </p:nvSpPr>
        <p:spPr>
          <a:xfrm>
            <a:off x="2230452" y="4349820"/>
            <a:ext cx="7274499" cy="1290194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Bef>
                <a:spcPts val="600"/>
              </a:spcBef>
            </a:pPr>
            <a:r>
              <a:rPr lang="pl-PL" sz="20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Priorytet 7</a:t>
            </a:r>
            <a:r>
              <a:rPr lang="pl-PL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– C5, CS i, dotyczący wspierania zintegrowanego i sprzyjającego włączeniu społecznemu rozwoju społecznego, gospodarczego i środowiskowego, /…/ na obszarach miejskich ­– </a:t>
            </a:r>
            <a:r>
              <a:rPr lang="pl-PL" sz="1600" b="1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dłużne / mieszane (z umorzeniem)</a:t>
            </a:r>
            <a:r>
              <a:rPr lang="pl-PL" sz="16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wspomagający rewitalizację → dla szerokiego grona potencjalnych odbiorców ostatecznych.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1749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Kwestie kluczowe do projektowania regionalnych IF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505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Kwestie kluczowe do projektowania regionalnych IF</a:t>
            </a:r>
            <a:endParaRPr lang="pl-PL" b="1" dirty="0">
              <a:highlight>
                <a:srgbClr val="FFFF00"/>
              </a:highlight>
            </a:endParaRPr>
          </a:p>
        </p:txBody>
      </p:sp>
      <p:sp>
        <p:nvSpPr>
          <p:cNvPr id="3" name="Symbol zastępczy zawartości 2" descr="Wykorzystanie możliwości tworzenia instrumentów finansowych – mieszanych, odpowiednio do dziedziny wsparcia.&#10;Możliwie szerokie uwzględnienie wniosków, dotyczących zidentyfikowanej w województwie zachodniopomorskim luki finansowania.&#10;Odpowiednie uwzględnienie interwencji za pomocą instrumentów finansowych w związku priorytetowymi dziedzinami gospodarki województwa zachodniopomorskiego oraz założeniami terytorialnymi regionalnej polityki rozwoju (zachodniopomorska SSW).&#10;Działania przygotowawcze dla wszystkich podmiotów, które w przyszłości zaangażowane będą we wdrażanie instrumentów mieszanych.&#10;">
            <a:extLst>
              <a:ext uri="{FF2B5EF4-FFF2-40B4-BE49-F238E27FC236}">
                <a16:creationId xmlns:a16="http://schemas.microsoft.com/office/drawing/2014/main" id="{48CD48E7-BD6B-4EF9-A4BB-9820E9804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4518" y="1472665"/>
            <a:ext cx="10915048" cy="4677877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Wykorzystanie możliwości tworzenia instrumentów </a:t>
            </a:r>
            <a:r>
              <a:rPr lang="pl-PL" sz="2400" b="1" dirty="0">
                <a:solidFill>
                  <a:srgbClr val="0000FF"/>
                </a:solidFill>
              </a:rPr>
              <a:t>finansowych – mieszanych</a:t>
            </a:r>
            <a:r>
              <a:rPr lang="pl-PL" sz="2400" dirty="0"/>
              <a:t>, odpowiednio do dziedziny wsparcia.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Możliwie szerokie uwzględnienie wniosków, dotyczących zidentyfikowanej w województwie zachodniopomorskim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luki finansowania</a:t>
            </a:r>
            <a:r>
              <a:rPr lang="pl-PL" sz="2400" dirty="0"/>
              <a:t>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Odpowiednie uwzględnienie interwencji za pomocą instrumentów finansowych w związku </a:t>
            </a:r>
            <a:r>
              <a:rPr lang="pl-PL" sz="2400" b="1" dirty="0">
                <a:solidFill>
                  <a:srgbClr val="0000FF"/>
                </a:solidFill>
              </a:rPr>
              <a:t>priorytetowymi dziedzinami gospodarki </a:t>
            </a:r>
            <a:r>
              <a:rPr lang="pl-PL" sz="2400" dirty="0"/>
              <a:t>województwa zachodniopomorskiego oraz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założeniami terytorialnymi regionalnej polityki rozwoju </a:t>
            </a:r>
            <a:r>
              <a:rPr lang="pl-PL" sz="2400" dirty="0"/>
              <a:t>(zachodniopomorska SSW).</a:t>
            </a:r>
          </a:p>
          <a:p>
            <a:pPr>
              <a:lnSpc>
                <a:spcPct val="100000"/>
              </a:lnSpc>
              <a:spcBef>
                <a:spcPts val="600"/>
              </a:spcBef>
              <a:spcAft>
                <a:spcPts val="600"/>
              </a:spcAft>
            </a:pPr>
            <a:r>
              <a:rPr lang="pl-PL" sz="2400" dirty="0"/>
              <a:t>Działania przygotowawcze dla wszystkich podmiotów, które w przyszłości zaangażowane będą we </a:t>
            </a:r>
            <a:r>
              <a:rPr lang="pl-PL" sz="2400" b="1" dirty="0">
                <a:solidFill>
                  <a:srgbClr val="0000FF"/>
                </a:solidFill>
              </a:rPr>
              <a:t>wdrażanie instrumentów mieszanych</a:t>
            </a:r>
            <a:r>
              <a:rPr lang="pl-PL" sz="2400" dirty="0"/>
              <a:t>.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55208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 descr="Luka finansowa – MŚP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49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Luka finansowa – MŚP</a:t>
            </a:r>
          </a:p>
        </p:txBody>
      </p:sp>
      <p:sp>
        <p:nvSpPr>
          <p:cNvPr id="3" name="Symbol zastępczy zawartości 2" descr="Wartość luki nieprzyznanego finansowania zewnętrznego oszacowana w wysokości 556 mln zł. (przede wszystkim mikroprzedsiębiorstwa).&#10;Z odmową przyznania finansowania zewnętrznego co roku spotyka się ok. 2800 przedsiębiorstw, tj. 2,8% wszystkich firm sektora MŚP w regionie.&#10;Około 2,3% przedsiębiorców nie ubiegało się o finansowanie zewnętrzne inwestycji z powodu przekonania o braku możliwości jego uzyskania (wartość luki braku aplikowania w wysokości ok. 468 mln zł)&#10;3,2% przedsiębiorców nie ubiegała się o finansowanie zewnętrzne inwestycji z powodu niekorzystnych warunków finansowych.&#10;&#10;">
            <a:extLst>
              <a:ext uri="{FF2B5EF4-FFF2-40B4-BE49-F238E27FC236}">
                <a16:creationId xmlns:a16="http://schemas.microsoft.com/office/drawing/2014/main" id="{48CD48E7-BD6B-4EF9-A4BB-9820E9804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409" y="1541358"/>
            <a:ext cx="10913166" cy="460869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pl-PL" sz="2400" dirty="0"/>
              <a:t>Wartość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luki nieprzyznanego finansowania </a:t>
            </a:r>
            <a:r>
              <a:rPr lang="pl-PL" sz="2400" dirty="0"/>
              <a:t>zewnętrznego oszacowana w wysokości 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556 mln zł</a:t>
            </a:r>
            <a:r>
              <a:rPr lang="pl-PL" sz="2400" dirty="0"/>
              <a:t>. (przede wszystkim mikroprzedsiębiorstwa).</a:t>
            </a:r>
          </a:p>
          <a:p>
            <a:pPr>
              <a:lnSpc>
                <a:spcPct val="110000"/>
              </a:lnSpc>
            </a:pPr>
            <a:r>
              <a:rPr lang="pl-PL" sz="2400" dirty="0"/>
              <a:t>Z odmową przyznania finansowania zewnętrznego co roku spotyka się ok.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2800 przedsiębiorstw, tj. 2,8% wszystkich firm </a:t>
            </a:r>
            <a:r>
              <a:rPr lang="pl-PL" sz="2400" dirty="0"/>
              <a:t>sektora MŚP w regionie.</a:t>
            </a:r>
          </a:p>
          <a:p>
            <a:pPr>
              <a:lnSpc>
                <a:spcPct val="110000"/>
              </a:lnSpc>
            </a:pPr>
            <a:r>
              <a:rPr lang="pl-PL" sz="2500" dirty="0"/>
              <a:t>Około 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2,3% </a:t>
            </a:r>
            <a:r>
              <a:rPr lang="pl-PL" sz="2400" dirty="0"/>
              <a:t>przedsiębiorców nie ubiegało się o finansowanie zewnętrzne inwestycji 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powodu przekonania o braku możliwości jego uzyskania </a:t>
            </a:r>
            <a:r>
              <a:rPr lang="pl-PL" sz="2500" dirty="0"/>
              <a:t>(w</a:t>
            </a:r>
            <a:r>
              <a:rPr lang="pl-PL" sz="2400" dirty="0"/>
              <a:t>artość luki braku aplikowania w wysokości ok. 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468 mln zł</a:t>
            </a:r>
            <a:r>
              <a:rPr lang="pl-PL" sz="2500" dirty="0"/>
              <a:t>).</a:t>
            </a:r>
          </a:p>
          <a:p>
            <a:pPr>
              <a:lnSpc>
                <a:spcPct val="110000"/>
              </a:lnSpc>
            </a:pPr>
            <a:r>
              <a:rPr lang="pl-PL" sz="2400" dirty="0"/>
              <a:t>Około</a:t>
            </a:r>
            <a:r>
              <a:rPr lang="pl-PL" sz="24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3,2% </a:t>
            </a:r>
            <a:r>
              <a:rPr lang="pl-PL" sz="2400" dirty="0"/>
              <a:t>przedsiębiorców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400" dirty="0"/>
              <a:t>nie ubiegała się o finansowanie zewnętrzne inwestycji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z powodu niekorzystnych warunków finansowych.</a:t>
            </a:r>
          </a:p>
          <a:p>
            <a:pPr>
              <a:lnSpc>
                <a:spcPct val="110000"/>
              </a:lnSpc>
            </a:pPr>
            <a:endParaRPr lang="pl-PL" sz="2500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8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158197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D7185152-977C-4163-963D-FEC38D0FA5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2498"/>
            <a:ext cx="12192000" cy="1080000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marL="268288"/>
            <a:r>
              <a:rPr lang="pl-PL" b="1" dirty="0">
                <a:solidFill>
                  <a:schemeClr val="bg1"/>
                </a:solidFill>
              </a:rPr>
              <a:t>Luka finansowa – JST i sektor mieszkaniowy</a:t>
            </a:r>
          </a:p>
        </p:txBody>
      </p:sp>
      <p:sp>
        <p:nvSpPr>
          <p:cNvPr id="3" name="Symbol zastępczy zawartości 2" descr="Potrzeby inwestycyjne w zakresie termomodernizacji budynków wielomieszkaniowych wynoszą (ok.) od 3,0 do 3,6 mld zł. Termomodernizacji wymagać może od 24% do 30% budynków wielorodzinnych, co przekłada się w wartościach nominalnych na 7,7-9,4 tys. budynków.&#10;Potrzeby inwestycyjne dotyczące termomodernizacji w odniesieniu wyłącznie do wspólnot mieszkaniowych oszacowano na 1,2 mld zł.&#10;Luka finansowa  (niezrealizowanych inwestycji poza sektorem mieszkaniowym) JST w rewitalizacji wynosi 121 mln zł średniorocznie.&#10;Luka finansowa inwestycji samorządowych  (bez rewitalizacji) wyniosła 300,5 mln zł rocznie w całym województwie zachodniopomorskim.&#10;">
            <a:extLst>
              <a:ext uri="{FF2B5EF4-FFF2-40B4-BE49-F238E27FC236}">
                <a16:creationId xmlns:a16="http://schemas.microsoft.com/office/drawing/2014/main" id="{48CD48E7-BD6B-4EF9-A4BB-9820E98045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409" y="1541358"/>
            <a:ext cx="10913166" cy="4608692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pl-PL" sz="2400" dirty="0"/>
              <a:t>Potrzeby inwestycyjne w zakresie 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termomodernizacji budynków wielomieszkaniowych </a:t>
            </a:r>
            <a:r>
              <a:rPr lang="pl-PL" sz="2400" dirty="0"/>
              <a:t>wynoszą (ok.) 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od 3,0 do 3,6 mld zł. </a:t>
            </a:r>
            <a:r>
              <a:rPr lang="pl-PL" sz="2400" dirty="0"/>
              <a:t>Termomodernizacji wymagać może od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24% </a:t>
            </a:r>
            <a:r>
              <a:rPr lang="pl-PL" sz="2400" dirty="0"/>
              <a:t>do</a:t>
            </a:r>
            <a:r>
              <a:rPr lang="pl-PL" sz="24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30% </a:t>
            </a:r>
            <a:r>
              <a:rPr lang="pl-PL" sz="2400" dirty="0"/>
              <a:t>budynków wielorodzinnych, co przekłada się w wartościach nominalnych na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7,7-9,4 tys. budynków</a:t>
            </a:r>
            <a:r>
              <a:rPr lang="pl-PL" sz="2400" b="1" dirty="0">
                <a:solidFill>
                  <a:srgbClr val="0099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lnSpc>
                <a:spcPct val="110000"/>
              </a:lnSpc>
            </a:pPr>
            <a:r>
              <a:rPr lang="pl-PL" sz="2400" dirty="0"/>
              <a:t>Potrzeby inwestycyjne dotyczące termomodernizacji w odniesieniu wyłącznie do 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wspólnot mieszkaniowych oszacowano na 1,2 mld zł.</a:t>
            </a:r>
          </a:p>
          <a:p>
            <a:pPr>
              <a:lnSpc>
                <a:spcPct val="110000"/>
              </a:lnSpc>
            </a:pPr>
            <a:r>
              <a:rPr lang="pl-PL" sz="2400" dirty="0"/>
              <a:t>Luka finansowa  (niezrealizowanych inwestycji poza sektorem mieszkaniowym) JST w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rewitalizacji</a:t>
            </a:r>
            <a:r>
              <a:rPr lang="pl-PL" sz="2400" dirty="0"/>
              <a:t> wynosi </a:t>
            </a:r>
            <a:r>
              <a:rPr lang="pl-PL" sz="2400" b="1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121 mln zł średniorocznie</a:t>
            </a:r>
            <a:r>
              <a:rPr lang="pl-PL" sz="2400" dirty="0"/>
              <a:t>.</a:t>
            </a:r>
          </a:p>
          <a:p>
            <a:pPr>
              <a:lnSpc>
                <a:spcPct val="110000"/>
              </a:lnSpc>
            </a:pPr>
            <a:r>
              <a:rPr lang="pl-PL" sz="2400" dirty="0"/>
              <a:t>Luka finansowa 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inwestycji samorządowych  (bez rewitalizacji) </a:t>
            </a:r>
            <a:r>
              <a:rPr lang="pl-PL" sz="2400" dirty="0"/>
              <a:t>wyniosła</a:t>
            </a:r>
            <a:r>
              <a:rPr lang="pl-PL" sz="2400" b="1" dirty="0">
                <a:solidFill>
                  <a:srgbClr val="0000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300,5 mln zł rocznie </a:t>
            </a:r>
            <a:r>
              <a:rPr lang="pl-PL" sz="2400" dirty="0"/>
              <a:t>w całym województwie zachodniopomorskim.</a:t>
            </a:r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98FF70A-7F44-439C-801F-B442C378FB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092D38-02B6-46AA-A7F7-47DE94434F63}" type="slidenum">
              <a:rPr lang="pl-PL" smtClean="0"/>
              <a:t>9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080890592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2550</TotalTime>
  <Words>3254</Words>
  <Application>Microsoft Office PowerPoint</Application>
  <PresentationFormat>Panoramiczny</PresentationFormat>
  <Paragraphs>365</Paragraphs>
  <Slides>22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Courier New</vt:lpstr>
      <vt:lpstr>Motyw pakietu Office</vt:lpstr>
      <vt:lpstr>Ocena ex ante instrumentów finansowych wdrażanych w województwie zachodniopomorskim w latach 2021-2027 Prezentacja – Raport cząstkowy 2 / Moduł II</vt:lpstr>
      <vt:lpstr>Cele badania i koncepcja badania</vt:lpstr>
      <vt:lpstr>Moduły badawcze (M1 + M2)</vt:lpstr>
      <vt:lpstr>Metody i techniki badawcze</vt:lpstr>
      <vt:lpstr>Instrumenty finansowe w okresie 2021-2027</vt:lpstr>
      <vt:lpstr>„Mapa” IF w FEPZ 2021-2027</vt:lpstr>
      <vt:lpstr>Kwestie kluczowe do projektowania regionalnych IF</vt:lpstr>
      <vt:lpstr>Luka finansowa – MŚP</vt:lpstr>
      <vt:lpstr>Luka finansowa – JST i sektor mieszkaniowy</vt:lpstr>
      <vt:lpstr>Propozycje instrumentów finansowych w FEPZ 2021-2027</vt:lpstr>
      <vt:lpstr>Propozycja IF (1) – Priorytet 1 FEPZ (CP1, CS iii)</vt:lpstr>
      <vt:lpstr>Propozycja IF (2) – Priorytet 1 FEPZ (CP1, CS iii)</vt:lpstr>
      <vt:lpstr>Propozycja IF (3) – Priorytet 2 FEPZ (CP2, CS i)</vt:lpstr>
      <vt:lpstr>Propozycja IF (4) – Priorytet 2 FEPZ (CP2, CS i)</vt:lpstr>
      <vt:lpstr>Propozycja IF (5) – Priorytet 2 FEPZ (CP2, CS ii)</vt:lpstr>
      <vt:lpstr>Propozycja IF (6) – Priorytet 7 FEPZ (CP5, CS i)</vt:lpstr>
      <vt:lpstr>Alokacja na instrumenty finansowe w FE PZ 2021-2027 i instrumenty w ramach „re-użycia”</vt:lpstr>
      <vt:lpstr>Alokacja na IF w FEPZ 2021-2027 (bez wynagrodzeń MFP i PF)</vt:lpstr>
      <vt:lpstr>Instrumenty finansowe w ramach „re-użycia”</vt:lpstr>
      <vt:lpstr>Rekomendacje</vt:lpstr>
      <vt:lpstr>Rekomendacje – instrumenty finansowe FEPZ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Prezentacja programu PowerPoint</dc:title>
  <dc:creator>Magda Oska</dc:creator>
  <cp:lastModifiedBy>Anna Matejczuk-Rosa</cp:lastModifiedBy>
  <cp:revision>185</cp:revision>
  <cp:lastPrinted>2021-05-23T15:18:20Z</cp:lastPrinted>
  <dcterms:created xsi:type="dcterms:W3CDTF">2020-08-25T18:07:05Z</dcterms:created>
  <dcterms:modified xsi:type="dcterms:W3CDTF">2021-11-16T11:16:24Z</dcterms:modified>
</cp:coreProperties>
</file>